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7747000" cx="10807700"/>
  <p:notesSz cx="10807700" cy="7747000"/>
  <p:embeddedFontLst>
    <p:embeddedFont>
      <p:font typeface="Montserrat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2" roundtripDataSignature="AMtx7mhEA+NXw11U420J+AD2TpCQpg++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0D8FAC-96DA-483C-B418-43E2E6E21FFC}">
  <a:tblStyle styleId="{BC0D8FAC-96DA-483C-B418-43E2E6E21FF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customschemas.google.com/relationships/presentationmetadata" Target="meta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Montserrat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Montserrat-bold.fntdata"/><Relationship Id="rId14" Type="http://schemas.openxmlformats.org/officeDocument/2006/relationships/slide" Target="slides/slide8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0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2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3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4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5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6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7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8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9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0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1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2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3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4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5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6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7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7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8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8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9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9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0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0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1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1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2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2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3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3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4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4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5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5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6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6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7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7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8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8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9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9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0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0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1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1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2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3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3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4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4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5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5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6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6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7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7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8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8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9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9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0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50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1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51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6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1080750" y="3679825"/>
            <a:ext cx="8646150" cy="3486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:notes"/>
          <p:cNvSpPr/>
          <p:nvPr>
            <p:ph idx="2" type="sldImg"/>
          </p:nvPr>
        </p:nvSpPr>
        <p:spPr>
          <a:xfrm>
            <a:off x="1801625" y="581025"/>
            <a:ext cx="7205475" cy="2905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8.png"/><Relationship Id="rId4" Type="http://schemas.openxmlformats.org/officeDocument/2006/relationships/image" Target="../media/image8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ORTADA">
  <p:cSld name="1_PORTADA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53"/>
          <p:cNvSpPr/>
          <p:nvPr/>
        </p:nvSpPr>
        <p:spPr>
          <a:xfrm>
            <a:off x="0" y="1"/>
            <a:ext cx="10807700" cy="6159500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53"/>
          <p:cNvSpPr txBox="1"/>
          <p:nvPr>
            <p:ph idx="1" type="body"/>
          </p:nvPr>
        </p:nvSpPr>
        <p:spPr>
          <a:xfrm>
            <a:off x="552415" y="2425700"/>
            <a:ext cx="5115602" cy="163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"/>
              <a:buNone/>
              <a:defRPr b="1" i="0" sz="5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3"/>
          <p:cNvSpPr txBox="1"/>
          <p:nvPr>
            <p:ph idx="2" type="body"/>
          </p:nvPr>
        </p:nvSpPr>
        <p:spPr>
          <a:xfrm>
            <a:off x="552415" y="4060932"/>
            <a:ext cx="6106202" cy="849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" name="Google Shape;1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6524" y="222250"/>
            <a:ext cx="8253269" cy="6042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&#10;&#10;Descripción generada automáticamente" id="11" name="Google Shape;1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240" y="6036192"/>
            <a:ext cx="9601220" cy="1459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CIÓN" showMasterSp="0">
  <p:cSld name="2_SECCIÓN">
    <p:bg>
      <p:bgPr>
        <a:solidFill>
          <a:srgbClr val="3288D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2"/>
          <p:cNvSpPr txBox="1"/>
          <p:nvPr>
            <p:ph idx="1" type="body"/>
          </p:nvPr>
        </p:nvSpPr>
        <p:spPr>
          <a:xfrm>
            <a:off x="755650" y="669278"/>
            <a:ext cx="5943600" cy="461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62"/>
          <p:cNvSpPr txBox="1"/>
          <p:nvPr/>
        </p:nvSpPr>
        <p:spPr>
          <a:xfrm>
            <a:off x="984250" y="3032160"/>
            <a:ext cx="92202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0" lang="es-E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¿Por Qué Spark?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CIÓN" showMasterSp="0">
  <p:cSld name="4_SECCIÓN">
    <p:bg>
      <p:bgPr>
        <a:solidFill>
          <a:srgbClr val="3288D4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3"/>
          <p:cNvSpPr txBox="1"/>
          <p:nvPr>
            <p:ph idx="1" type="body"/>
          </p:nvPr>
        </p:nvSpPr>
        <p:spPr>
          <a:xfrm>
            <a:off x="755650" y="669278"/>
            <a:ext cx="5943600" cy="461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3"/>
          <p:cNvSpPr txBox="1"/>
          <p:nvPr/>
        </p:nvSpPr>
        <p:spPr>
          <a:xfrm>
            <a:off x="984250" y="3032160"/>
            <a:ext cx="92202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0" lang="es-E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Componentes de Spark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CIÓN" showMasterSp="0">
  <p:cSld name="3_SECCIÓN">
    <p:bg>
      <p:bgPr>
        <a:solidFill>
          <a:srgbClr val="3288D4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/>
          <p:nvPr>
            <p:ph idx="1" type="body"/>
          </p:nvPr>
        </p:nvSpPr>
        <p:spPr>
          <a:xfrm>
            <a:off x="755650" y="669278"/>
            <a:ext cx="5943600" cy="461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64"/>
          <p:cNvSpPr txBox="1"/>
          <p:nvPr/>
        </p:nvSpPr>
        <p:spPr>
          <a:xfrm>
            <a:off x="527050" y="3032160"/>
            <a:ext cx="96774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0" lang="es-E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Arquitectura de un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0" lang="es-E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Clúster de Apache Spark</a:t>
            </a:r>
            <a:endParaRPr b="0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CIÓN" showMasterSp="0">
  <p:cSld name="5_SECCIÓN">
    <p:bg>
      <p:bgPr>
        <a:solidFill>
          <a:srgbClr val="3288D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5"/>
          <p:cNvSpPr txBox="1"/>
          <p:nvPr>
            <p:ph idx="1" type="body"/>
          </p:nvPr>
        </p:nvSpPr>
        <p:spPr>
          <a:xfrm>
            <a:off x="755650" y="669278"/>
            <a:ext cx="5943600" cy="461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65"/>
          <p:cNvSpPr txBox="1"/>
          <p:nvPr/>
        </p:nvSpPr>
        <p:spPr>
          <a:xfrm>
            <a:off x="527050" y="3032160"/>
            <a:ext cx="96774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0" lang="es-E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5. Ejercicios</a:t>
            </a:r>
            <a:endParaRPr b="0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b="0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" showMasterSp="0">
  <p:cSld name="SLIDE 3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6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6"/>
          <p:cNvSpPr txBox="1"/>
          <p:nvPr>
            <p:ph idx="1" type="body"/>
          </p:nvPr>
        </p:nvSpPr>
        <p:spPr>
          <a:xfrm>
            <a:off x="450850" y="210394"/>
            <a:ext cx="7162800" cy="301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88D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66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ES" sz="900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900">
              <a:solidFill>
                <a:srgbClr val="3288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66"/>
          <p:cNvSpPr txBox="1"/>
          <p:nvPr/>
        </p:nvSpPr>
        <p:spPr>
          <a:xfrm>
            <a:off x="0" y="1054100"/>
            <a:ext cx="10649466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Hoy en día se genera gran cantidad de datos en campos como la i</a:t>
            </a:r>
            <a:r>
              <a:rPr b="1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ndustria y la ciencia, por ello, es necesario herramientas como Apache Spark para trabajar con estos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otra parte, algunas industrias están utilizando Hadoop para para almacenar, procesar y analizar grandes volúmenes de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Hadoop se basa en el modelo de programación</a:t>
            </a:r>
            <a:r>
              <a:rPr b="1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MapReduce </a:t>
            </a: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permite una solución de computación que es…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escalable, tolerante a fallos, flexible y rentable.</a:t>
            </a: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3" showMasterSp="0">
  <p:cSld name="2_SLIDE 3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7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67"/>
          <p:cNvSpPr txBox="1"/>
          <p:nvPr>
            <p:ph idx="1" type="body"/>
          </p:nvPr>
        </p:nvSpPr>
        <p:spPr>
          <a:xfrm>
            <a:off x="450850" y="210394"/>
            <a:ext cx="7162800" cy="301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88D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67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ES" sz="900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900">
              <a:solidFill>
                <a:srgbClr val="3288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67"/>
          <p:cNvSpPr txBox="1"/>
          <p:nvPr/>
        </p:nvSpPr>
        <p:spPr>
          <a:xfrm>
            <a:off x="0" y="1054100"/>
            <a:ext cx="10649466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principal preocupación que presenta Hadoop es mantener la velocidad de espera entre las consultas y el tiempo para ejecutar el programa en el procesamiento de grandes conjuntos de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Posteriormente salio a la luz Apache Spark introducido por la empresa </a:t>
            </a:r>
            <a:r>
              <a:rPr b="0" i="1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Apache Software Foundation </a:t>
            </a: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acelerar el proceso de software de calculo computacional Hadoop.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Aunque es importante mencionar que Apache Spark depende de Hadoop, ya que lo utiliza para propositos de almacenamiento.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LIDE 3" showMasterSp="0">
  <p:cSld name="3_SLIDE 3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8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68"/>
          <p:cNvSpPr txBox="1"/>
          <p:nvPr>
            <p:ph idx="1" type="body"/>
          </p:nvPr>
        </p:nvSpPr>
        <p:spPr>
          <a:xfrm>
            <a:off x="450850" y="210394"/>
            <a:ext cx="7162800" cy="301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88D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68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ES" sz="900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900">
              <a:solidFill>
                <a:srgbClr val="3288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68"/>
          <p:cNvSpPr txBox="1"/>
          <p:nvPr/>
        </p:nvSpPr>
        <p:spPr>
          <a:xfrm>
            <a:off x="14074" y="749300"/>
            <a:ext cx="10952375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Apache Spark es una infraestructura informática de cluster de código abierto usado con frecuencia para cargas de trabajo de Big Data</a:t>
            </a:r>
            <a:r>
              <a:rPr b="1" i="0" lang="es-ES" sz="105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Ademas ofrece un desempeño rápido , ya que el almacenamiento de datos se gestiona en memoria, lo que mejora el desempeño 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cargas de trabajo interactivas sin costos de E/S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(perifericos de entrada/salida).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otro lado, Apache Spark es compatible con las bases de datos de gráficos, el análisis de transmisiones, el procesamiento general por lotes, las consultas ad-hoc y el aprendizaje automático.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LIDE 3" showMasterSp="0">
  <p:cSld name="4_SLIDE 3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9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69"/>
          <p:cNvSpPr txBox="1"/>
          <p:nvPr>
            <p:ph idx="1" type="body"/>
          </p:nvPr>
        </p:nvSpPr>
        <p:spPr>
          <a:xfrm>
            <a:off x="450850" y="210394"/>
            <a:ext cx="7162800" cy="301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88D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69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ES" sz="900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900">
              <a:solidFill>
                <a:srgbClr val="3288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69"/>
          <p:cNvSpPr txBox="1"/>
          <p:nvPr/>
        </p:nvSpPr>
        <p:spPr>
          <a:xfrm>
            <a:off x="46536" y="749300"/>
            <a:ext cx="10649466" cy="6555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Puede usar muchos otros sistemas como fuente o destino de datos, incluyendo: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−Sistemas de archivo locales o en red.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−Repositorios de objetos (como Amazon S3 o Ceph).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−Bases de datos relacionales.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−Bases de datos NoSQL ,incluyendo Apache Cassandra , −Sistemas de mensajes (como Kafka).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Empresas como Alibaba Taobao y Tencent, ya están utilizando Apache Spark como gestor de datos.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empresa Tencent posee actualmente 800 millones de usuarios activos, generando un total de 700 TB de datos procesados al día en un clúster de mas de 8000 nodos de computación.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SLIDE 3" showMasterSp="0">
  <p:cSld name="8_SLIDE 3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0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0"/>
          <p:cNvSpPr txBox="1"/>
          <p:nvPr>
            <p:ph idx="1" type="body"/>
          </p:nvPr>
        </p:nvSpPr>
        <p:spPr>
          <a:xfrm>
            <a:off x="450850" y="210394"/>
            <a:ext cx="7162800" cy="301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88D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70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ES" sz="900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900">
              <a:solidFill>
                <a:srgbClr val="3288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70"/>
          <p:cNvSpPr txBox="1"/>
          <p:nvPr/>
        </p:nvSpPr>
        <p:spPr>
          <a:xfrm>
            <a:off x="0" y="901700"/>
            <a:ext cx="10649466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Ideado para resolver eficientemente: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−Programas iterativos.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−Consultas interactivas.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Unifica procesamiento fuera de línea y streaming (tiempo real).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•Tipos de aplicaciones adaptadas para usar Spark: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−Aplicaciones Extract-Transform-Load (ETL).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−Análisis predictivo y aprendizaje computacional.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−Operaciones de acceso a datos (consultas SQL, visualizaciones)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−Procesamiento de eventos en tiempo real y streaming.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−Procesamiento y minería de texto, aplicaciones de grafos, reconocimiento de patrones, motores de recomendación…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LIDE 3" showMasterSp="0">
  <p:cSld name="5_SLIDE 3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1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71"/>
          <p:cNvSpPr txBox="1"/>
          <p:nvPr>
            <p:ph idx="1" type="body"/>
          </p:nvPr>
        </p:nvSpPr>
        <p:spPr>
          <a:xfrm>
            <a:off x="450850" y="210394"/>
            <a:ext cx="7162800" cy="301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88D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71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ES" sz="900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900">
              <a:solidFill>
                <a:srgbClr val="3288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1"/>
          <p:cNvSpPr txBox="1"/>
          <p:nvPr/>
        </p:nvSpPr>
        <p:spPr>
          <a:xfrm>
            <a:off x="0" y="1054100"/>
            <a:ext cx="10649466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Hoy en día se genera gran cantidad de datos en campos como la i</a:t>
            </a:r>
            <a:r>
              <a:rPr b="1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ndustria y la ciencia, por ello, es necesario herramientas como Apache Spark para trabajar con estos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otra parte, algunas industrias están utilizando Hadoop para para almacenar, procesar y analizar grandes volúmenes de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Hadoop se basa en el modelo de programación</a:t>
            </a:r>
            <a:r>
              <a:rPr b="1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MapReduce </a:t>
            </a: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permite una solución de computación que es…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escalable, tolerante a fallos, flexible y rentable.</a:t>
            </a: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4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9" u="none" cap="none" strike="noStrike">
                <a:solidFill>
                  <a:srgbClr val="455F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54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91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5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2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5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2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5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46531" marR="0" rtl="0" algn="l">
              <a:lnSpc>
                <a:spcPct val="116126"/>
              </a:lnSpc>
              <a:spcBef>
                <a:spcPts val="0"/>
              </a:spcBef>
              <a:buNone/>
              <a:defRPr b="0" i="0" sz="212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6531" marR="0" rtl="0" algn="l">
              <a:lnSpc>
                <a:spcPct val="116126"/>
              </a:lnSpc>
              <a:spcBef>
                <a:spcPts val="0"/>
              </a:spcBef>
              <a:buNone/>
              <a:defRPr b="0" i="0" sz="212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46531" marR="0" rtl="0" algn="l">
              <a:lnSpc>
                <a:spcPct val="116126"/>
              </a:lnSpc>
              <a:spcBef>
                <a:spcPts val="0"/>
              </a:spcBef>
              <a:buNone/>
              <a:defRPr b="0" i="0" sz="212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46531" marR="0" rtl="0" algn="l">
              <a:lnSpc>
                <a:spcPct val="116126"/>
              </a:lnSpc>
              <a:spcBef>
                <a:spcPts val="0"/>
              </a:spcBef>
              <a:buNone/>
              <a:defRPr b="0" i="0" sz="212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46531" marR="0" rtl="0" algn="l">
              <a:lnSpc>
                <a:spcPct val="116126"/>
              </a:lnSpc>
              <a:spcBef>
                <a:spcPts val="0"/>
              </a:spcBef>
              <a:buNone/>
              <a:defRPr b="0" i="0" sz="212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6531" marR="0" rtl="0" algn="l">
              <a:lnSpc>
                <a:spcPct val="116126"/>
              </a:lnSpc>
              <a:spcBef>
                <a:spcPts val="0"/>
              </a:spcBef>
              <a:buNone/>
              <a:defRPr b="0" i="0" sz="212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46531" marR="0" rtl="0" algn="l">
              <a:lnSpc>
                <a:spcPct val="116126"/>
              </a:lnSpc>
              <a:spcBef>
                <a:spcPts val="0"/>
              </a:spcBef>
              <a:buNone/>
              <a:defRPr b="0" i="0" sz="212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6531" marR="0" rtl="0" algn="l">
              <a:lnSpc>
                <a:spcPct val="116126"/>
              </a:lnSpc>
              <a:spcBef>
                <a:spcPts val="0"/>
              </a:spcBef>
              <a:buNone/>
              <a:defRPr b="0" i="0" sz="212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46531" marR="0" rtl="0" algn="l">
              <a:lnSpc>
                <a:spcPct val="116126"/>
              </a:lnSpc>
              <a:spcBef>
                <a:spcPts val="0"/>
              </a:spcBef>
              <a:buNone/>
              <a:defRPr b="0" i="0" sz="212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46531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SLIDE 3" showMasterSp="0">
  <p:cSld name="6_SLIDE 3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2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2"/>
          <p:cNvSpPr txBox="1"/>
          <p:nvPr>
            <p:ph idx="1" type="body"/>
          </p:nvPr>
        </p:nvSpPr>
        <p:spPr>
          <a:xfrm>
            <a:off x="450850" y="210394"/>
            <a:ext cx="7162800" cy="301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88D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72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ES" sz="900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900">
              <a:solidFill>
                <a:srgbClr val="3288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72"/>
          <p:cNvSpPr txBox="1"/>
          <p:nvPr/>
        </p:nvSpPr>
        <p:spPr>
          <a:xfrm>
            <a:off x="0" y="1054100"/>
            <a:ext cx="10649466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Hoy en día se genera gran cantidad de datos en campos como la i</a:t>
            </a:r>
            <a:r>
              <a:rPr b="1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ndustria y la ciencia, por ello, es necesario herramientas como Apache Spark para trabajar con estos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otra parte, algunas industrias están utilizando Hadoop para para almacenar, procesar y analizar grandes volúmenes de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Hadoop se basa en el modelo de programación</a:t>
            </a:r>
            <a:r>
              <a:rPr b="1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MapReduce </a:t>
            </a: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permite una solución de computación que es…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escalable, tolerante a fallos, flexible y rentable.</a:t>
            </a: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SLIDE 3" showMasterSp="0">
  <p:cSld name="7_SLIDE 3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73"/>
          <p:cNvSpPr txBox="1"/>
          <p:nvPr>
            <p:ph idx="1" type="body"/>
          </p:nvPr>
        </p:nvSpPr>
        <p:spPr>
          <a:xfrm>
            <a:off x="450850" y="210394"/>
            <a:ext cx="7162800" cy="301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88D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73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ES" sz="900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900">
              <a:solidFill>
                <a:srgbClr val="3288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3"/>
          <p:cNvSpPr txBox="1"/>
          <p:nvPr/>
        </p:nvSpPr>
        <p:spPr>
          <a:xfrm>
            <a:off x="0" y="1054100"/>
            <a:ext cx="10649466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Hoy en día se genera gran cantidad de datos en campos como la i</a:t>
            </a:r>
            <a:r>
              <a:rPr b="1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ndustria y la ciencia, por ello, es necesario herramientas como Apache Spark para trabajar con estos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otra parte, algunas industrias están utilizando Hadoop para para almacenar, procesar y analizar grandes volúmenes de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Hadoop se basa en el modelo de programación</a:t>
            </a:r>
            <a:r>
              <a:rPr b="1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MapReduce </a:t>
            </a: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permite una solución de computación que es…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escalable, tolerante a fallos, flexible y rentable.</a:t>
            </a:r>
            <a:r>
              <a:rPr b="0" i="0" lang="es-ES" sz="2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3" showMasterSp="0">
  <p:cSld name="1_SLIDE 3"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4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74"/>
          <p:cNvSpPr txBox="1"/>
          <p:nvPr>
            <p:ph idx="1" type="body"/>
          </p:nvPr>
        </p:nvSpPr>
        <p:spPr>
          <a:xfrm>
            <a:off x="450850" y="210394"/>
            <a:ext cx="7162800" cy="301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88D4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74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ES" sz="900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900">
              <a:solidFill>
                <a:srgbClr val="3288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74"/>
          <p:cNvSpPr txBox="1"/>
          <p:nvPr/>
        </p:nvSpPr>
        <p:spPr>
          <a:xfrm>
            <a:off x="351444" y="739757"/>
            <a:ext cx="9558779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Hoy en dia se genera gran cantidad de datos en campos como la industria y la ciencia, por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ello, es necesario herramientas como Apache Spark para trabajar con estos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otra parte, algunas industrias estan utilizando Hadoop para para almacenar, procesar 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analizar grandes volumenes de datos. Hadoop se basa en el modelo de programacion</a:t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MapReduce </a:t>
            </a:r>
            <a:r>
              <a:rPr b="0" i="0" lang="es-E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permite una solucion de computacion que es escalable tolerante a fallos,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flexible y rentable. La principal preocupacion que presenta Hadoop es mantener la velocidad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espera entre las consultas y el tiempo para ejecutar el programa en el procesamiento 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grandes conjuntos de datos.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Posteriormente salio a la luz Apache Spark introducido por la empresa </a:t>
            </a:r>
            <a:r>
              <a:rPr b="0" i="1" lang="es-E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Apache Software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E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Foundation </a:t>
            </a:r>
            <a:r>
              <a:rPr b="0" i="0" lang="es-E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acelerar el proceso de software de calculo computacional Hadoop.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Aunque es importante mencionar que Apache Spark depende de Hadoop, ya que lo utiliza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propositos de almacenamiento.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" showMasterSp="0">
  <p:cSld name="SLIDE 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5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5"/>
          <p:cNvSpPr txBox="1"/>
          <p:nvPr>
            <p:ph type="title"/>
          </p:nvPr>
        </p:nvSpPr>
        <p:spPr>
          <a:xfrm>
            <a:off x="831850" y="1501158"/>
            <a:ext cx="3755488" cy="609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2" name="Google Shape;112;p75"/>
          <p:cNvSpPr txBox="1"/>
          <p:nvPr>
            <p:ph idx="1" type="body"/>
          </p:nvPr>
        </p:nvSpPr>
        <p:spPr>
          <a:xfrm>
            <a:off x="755650" y="669278"/>
            <a:ext cx="40386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88D4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75"/>
          <p:cNvSpPr txBox="1"/>
          <p:nvPr>
            <p:ph idx="2" type="body"/>
          </p:nvPr>
        </p:nvSpPr>
        <p:spPr>
          <a:xfrm>
            <a:off x="831850" y="2169721"/>
            <a:ext cx="3755488" cy="1170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75"/>
          <p:cNvSpPr txBox="1"/>
          <p:nvPr>
            <p:ph idx="3" type="body"/>
          </p:nvPr>
        </p:nvSpPr>
        <p:spPr>
          <a:xfrm>
            <a:off x="820276" y="3558683"/>
            <a:ext cx="3755488" cy="1170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75"/>
          <p:cNvSpPr txBox="1"/>
          <p:nvPr>
            <p:ph idx="4" type="body"/>
          </p:nvPr>
        </p:nvSpPr>
        <p:spPr>
          <a:xfrm>
            <a:off x="820276" y="4947645"/>
            <a:ext cx="3755488" cy="1170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b="0" i="0" sz="14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75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ES" sz="900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900">
              <a:solidFill>
                <a:srgbClr val="3288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24457" y="1446077"/>
            <a:ext cx="4788483" cy="615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2" showMasterSp="0">
  <p:cSld name="2_SLIDE 2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6"/>
          <p:cNvSpPr txBox="1"/>
          <p:nvPr>
            <p:ph idx="1" type="body"/>
          </p:nvPr>
        </p:nvSpPr>
        <p:spPr>
          <a:xfrm>
            <a:off x="755650" y="430237"/>
            <a:ext cx="8763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76"/>
          <p:cNvSpPr txBox="1"/>
          <p:nvPr>
            <p:ph idx="2" type="body"/>
          </p:nvPr>
        </p:nvSpPr>
        <p:spPr>
          <a:xfrm>
            <a:off x="717924" y="2684219"/>
            <a:ext cx="8763000" cy="1170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121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76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ES" sz="900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900">
              <a:solidFill>
                <a:srgbClr val="061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76"/>
          <p:cNvSpPr txBox="1"/>
          <p:nvPr>
            <p:ph type="title"/>
          </p:nvPr>
        </p:nvSpPr>
        <p:spPr>
          <a:xfrm>
            <a:off x="755650" y="896701"/>
            <a:ext cx="8763000" cy="609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3" name="Google Shape;123;p76"/>
          <p:cNvSpPr txBox="1"/>
          <p:nvPr>
            <p:ph idx="3" type="body"/>
          </p:nvPr>
        </p:nvSpPr>
        <p:spPr>
          <a:xfrm>
            <a:off x="729422" y="1885192"/>
            <a:ext cx="8763000" cy="554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D3C6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22D3C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76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5"/>
          <p:cNvSpPr/>
          <p:nvPr/>
        </p:nvSpPr>
        <p:spPr>
          <a:xfrm>
            <a:off x="0" y="0"/>
            <a:ext cx="10807700" cy="7747000"/>
          </a:xfrm>
          <a:custGeom>
            <a:rect b="b" l="l" r="r" t="t"/>
            <a:pathLst>
              <a:path extrusionOk="0" h="7747000" w="10807700">
                <a:moveTo>
                  <a:pt x="10807699" y="7746999"/>
                </a:moveTo>
                <a:lnTo>
                  <a:pt x="0" y="7746999"/>
                </a:lnTo>
                <a:lnTo>
                  <a:pt x="0" y="0"/>
                </a:lnTo>
                <a:lnTo>
                  <a:pt x="10807699" y="0"/>
                </a:lnTo>
                <a:lnTo>
                  <a:pt x="10807699" y="7746999"/>
                </a:lnTo>
                <a:close/>
              </a:path>
            </a:pathLst>
          </a:custGeom>
          <a:solidFill>
            <a:srgbClr val="3188D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55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5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5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RAPORTADA" showMasterSp="0">
  <p:cSld name="CONTRAPORTADA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6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6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288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8270" y="2730500"/>
            <a:ext cx="735116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dibujo de una cara feliz&#10;&#10;Descripción generada automáticamente con confianza baja" id="28" name="Google Shape;2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9850" y="4704994"/>
            <a:ext cx="3352800" cy="844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PORTADA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7"/>
          <p:cNvSpPr/>
          <p:nvPr/>
        </p:nvSpPr>
        <p:spPr>
          <a:xfrm>
            <a:off x="0" y="1"/>
            <a:ext cx="10807700" cy="6159500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7"/>
          <p:cNvSpPr txBox="1"/>
          <p:nvPr>
            <p:ph idx="1" type="body"/>
          </p:nvPr>
        </p:nvSpPr>
        <p:spPr>
          <a:xfrm>
            <a:off x="206982" y="1739900"/>
            <a:ext cx="6451635" cy="163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"/>
              <a:buNone/>
              <a:defRPr b="1" i="0" sz="5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2" name="Google Shape;3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6524" y="222250"/>
            <a:ext cx="8253269" cy="6042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717" y="6475625"/>
            <a:ext cx="60579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dibujo de una cara feliz&#10;&#10;Descripción generada automáticamente con confianza baja" id="34" name="Google Shape;3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7050" y="6733536"/>
            <a:ext cx="2438400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" showMasterSp="0">
  <p:cSld name="SLIDE 2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8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8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ES" sz="900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900">
              <a:solidFill>
                <a:srgbClr val="3288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6424" y="215900"/>
            <a:ext cx="9445625" cy="6985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ÍNDICE" showMasterSp="0">
  <p:cSld name="ÍNDICE">
    <p:bg>
      <p:bgPr>
        <a:solidFill>
          <a:srgbClr val="3288D4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9"/>
          <p:cNvSpPr/>
          <p:nvPr/>
        </p:nvSpPr>
        <p:spPr>
          <a:xfrm>
            <a:off x="6350" y="6350"/>
            <a:ext cx="10800080" cy="7731125"/>
          </a:xfrm>
          <a:custGeom>
            <a:rect b="b" l="l" r="r" t="t"/>
            <a:pathLst>
              <a:path extrusionOk="0" h="7731125" w="10800080">
                <a:moveTo>
                  <a:pt x="10800003" y="7730858"/>
                </a:moveTo>
                <a:lnTo>
                  <a:pt x="0" y="7730858"/>
                </a:lnTo>
                <a:lnTo>
                  <a:pt x="0" y="0"/>
                </a:lnTo>
                <a:lnTo>
                  <a:pt x="10800003" y="0"/>
                </a:lnTo>
                <a:lnTo>
                  <a:pt x="10800003" y="7730858"/>
                </a:lnTo>
                <a:close/>
              </a:path>
            </a:pathLst>
          </a:custGeom>
          <a:noFill/>
          <a:ln cap="flat" cmpd="sng" w="12700">
            <a:solidFill>
              <a:srgbClr val="1D1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9"/>
          <p:cNvSpPr txBox="1"/>
          <p:nvPr>
            <p:ph type="title"/>
          </p:nvPr>
        </p:nvSpPr>
        <p:spPr>
          <a:xfrm>
            <a:off x="831850" y="1501158"/>
            <a:ext cx="18288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59"/>
          <p:cNvSpPr txBox="1"/>
          <p:nvPr/>
        </p:nvSpPr>
        <p:spPr>
          <a:xfrm>
            <a:off x="3877921" y="1014586"/>
            <a:ext cx="34604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9"/>
          <p:cNvSpPr txBox="1"/>
          <p:nvPr>
            <p:ph idx="1" type="body"/>
          </p:nvPr>
        </p:nvSpPr>
        <p:spPr>
          <a:xfrm>
            <a:off x="755650" y="669278"/>
            <a:ext cx="70866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59"/>
          <p:cNvSpPr txBox="1"/>
          <p:nvPr/>
        </p:nvSpPr>
        <p:spPr>
          <a:xfrm>
            <a:off x="578969" y="2571719"/>
            <a:ext cx="10058400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AutoNum type="arabicPeriod"/>
            </a:pPr>
            <a:r>
              <a:rPr b="0" lang="es-E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 a Apache Spark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AutoNum type="arabicPeriod"/>
            </a:pPr>
            <a:r>
              <a:rPr b="0" lang="es-E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¿Por Qué Spark?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AutoNum type="arabicPeriod"/>
            </a:pPr>
            <a:r>
              <a:rPr b="0" lang="es-E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Componentes de Spark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AutoNum type="arabicPeriod"/>
            </a:pPr>
            <a:r>
              <a:rPr b="0" lang="es-E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Arquitectura de un Clúster de Apache Spark</a:t>
            </a:r>
            <a:endParaRPr b="0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2" showMasterSp="0">
  <p:cSld name="1_SLIDE 2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0"/>
          <p:cNvSpPr/>
          <p:nvPr/>
        </p:nvSpPr>
        <p:spPr>
          <a:xfrm>
            <a:off x="0" y="7454900"/>
            <a:ext cx="10807700" cy="301356"/>
          </a:xfrm>
          <a:prstGeom prst="rect">
            <a:avLst/>
          </a:prstGeom>
          <a:solidFill>
            <a:srgbClr val="328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0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ES" sz="900">
                <a:solidFill>
                  <a:srgbClr val="3288D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900">
              <a:solidFill>
                <a:srgbClr val="3288D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6424" y="215900"/>
            <a:ext cx="9445625" cy="6985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CIÓN" showMasterSp="0">
  <p:cSld name="SECCIÓN">
    <p:bg>
      <p:bgPr>
        <a:solidFill>
          <a:srgbClr val="3288D4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1"/>
          <p:cNvSpPr txBox="1"/>
          <p:nvPr>
            <p:ph idx="1" type="body"/>
          </p:nvPr>
        </p:nvSpPr>
        <p:spPr>
          <a:xfrm>
            <a:off x="755650" y="669278"/>
            <a:ext cx="5943600" cy="461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1482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5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61"/>
          <p:cNvSpPr txBox="1"/>
          <p:nvPr/>
        </p:nvSpPr>
        <p:spPr>
          <a:xfrm>
            <a:off x="717550" y="3042503"/>
            <a:ext cx="93726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b="0" lang="es-E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Introducción a Apache Spark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atabricks.com/try-databrick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"/>
          <p:cNvSpPr txBox="1"/>
          <p:nvPr/>
        </p:nvSpPr>
        <p:spPr>
          <a:xfrm>
            <a:off x="-82550" y="1663700"/>
            <a:ext cx="6429374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Arquitecturas Cloud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 Data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217" name="Google Shape;217;p10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"/>
          <p:cNvSpPr txBox="1"/>
          <p:nvPr/>
        </p:nvSpPr>
        <p:spPr>
          <a:xfrm>
            <a:off x="260314" y="1054100"/>
            <a:ext cx="10325136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8255" lvl="0" marL="393265" marR="0" rtl="0" algn="just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Spark divide los datos en particiones y ejecuta las operaciones en las particiones en paralelo</a:t>
            </a:r>
            <a:endParaRPr/>
          </a:p>
          <a:p>
            <a:pPr indent="-378255" lvl="0" marL="393265" marR="0" rtl="0" algn="just">
              <a:spcBef>
                <a:spcPts val="1241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“</a:t>
            </a:r>
            <a:r>
              <a:rPr b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executors</a:t>
            </a: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son los </a:t>
            </a:r>
            <a:r>
              <a:rPr b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procesos en los nodos workers</a:t>
            </a: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encargados de ejecutar dichas operaciones</a:t>
            </a:r>
            <a:endParaRPr/>
          </a:p>
        </p:txBody>
      </p:sp>
      <p:pic>
        <p:nvPicPr>
          <p:cNvPr id="220" name="Google Shape;22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472" y="3290810"/>
            <a:ext cx="6221650" cy="409067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0"/>
          <p:cNvSpPr/>
          <p:nvPr/>
        </p:nvSpPr>
        <p:spPr>
          <a:xfrm>
            <a:off x="31360" y="129084"/>
            <a:ext cx="96461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PARTICIONES DATOS (sistema distribuido)</a:t>
            </a:r>
            <a:endParaRPr b="1" sz="36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227" name="Google Shape;227;p11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1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0" name="Google Shape;230;p11"/>
          <p:cNvGrpSpPr/>
          <p:nvPr/>
        </p:nvGrpSpPr>
        <p:grpSpPr>
          <a:xfrm>
            <a:off x="546066" y="1158856"/>
            <a:ext cx="9735037" cy="6176705"/>
            <a:chOff x="546066" y="1158856"/>
            <a:chExt cx="9735037" cy="6176705"/>
          </a:xfrm>
        </p:grpSpPr>
        <p:pic>
          <p:nvPicPr>
            <p:cNvPr descr="Hadoop MapReduce vs. Spark" id="231" name="Google Shape;231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6066" y="1158856"/>
              <a:ext cx="9735037" cy="6072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11"/>
            <p:cNvSpPr/>
            <p:nvPr/>
          </p:nvSpPr>
          <p:spPr>
            <a:xfrm>
              <a:off x="8047056" y="6873896"/>
              <a:ext cx="1928826" cy="46166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F489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33" name="Google Shape;233;p11"/>
          <p:cNvSpPr/>
          <p:nvPr/>
        </p:nvSpPr>
        <p:spPr>
          <a:xfrm>
            <a:off x="31360" y="129084"/>
            <a:ext cx="994452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SPARK: ejemplo transformación “reduceByKey()”</a:t>
            </a:r>
            <a:endParaRPr b="1" sz="32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239" name="Google Shape;239;p12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2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2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2"/>
          <p:cNvSpPr txBox="1"/>
          <p:nvPr/>
        </p:nvSpPr>
        <p:spPr>
          <a:xfrm>
            <a:off x="188876" y="1087418"/>
            <a:ext cx="10618824" cy="6333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8255" lvl="0" marL="39326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b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Spark se centra en su motor de cálculo rápido y paralelo más que en el almacenamiento</a:t>
            </a: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A diferencia de Hadoop, Spark desvincula ambos.</a:t>
            </a:r>
            <a:endParaRPr/>
          </a:p>
          <a:p>
            <a:pPr indent="-378255" lvl="0" marL="393265" marR="0" rtl="0" algn="l">
              <a:lnSpc>
                <a:spcPct val="150000"/>
              </a:lnSpc>
              <a:spcBef>
                <a:spcPts val="1241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puede utilizar Spark para </a:t>
            </a:r>
            <a:r>
              <a:rPr b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leer/escribir datos </a:t>
            </a: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almacenados en </a:t>
            </a:r>
            <a:r>
              <a:rPr b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innumerables fuentes</a:t>
            </a:r>
            <a:endParaRPr/>
          </a:p>
          <a:p>
            <a:pPr indent="-378255" lvl="0" marL="393265" marR="0" rtl="0" algn="l">
              <a:lnSpc>
                <a:spcPct val="150000"/>
              </a:lnSpc>
              <a:spcBef>
                <a:spcPts val="1241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Hadoop: HDFS (“por defecto”), Apache Hbase, Hive.</a:t>
            </a:r>
            <a:endParaRPr/>
          </a:p>
          <a:p>
            <a:pPr indent="-378255" lvl="0" marL="393265" marR="0" rtl="0" algn="l">
              <a:lnSpc>
                <a:spcPct val="150000"/>
              </a:lnSpc>
              <a:spcBef>
                <a:spcPts val="1241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RDBMSs (PostgreSQL, MySQL, SQL Server..) y BBDD NoSQL (Cassandra, MongoDB, Redis…) </a:t>
            </a:r>
            <a:endParaRPr/>
          </a:p>
          <a:p>
            <a:pPr indent="-378255" lvl="0" marL="393265" marR="0" rtl="0" algn="l">
              <a:lnSpc>
                <a:spcPct val="150000"/>
              </a:lnSpc>
              <a:spcBef>
                <a:spcPts val="1241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Apache Kafka, GCP BigQuery, Azure Storage y Amazon S3</a:t>
            </a:r>
            <a:endParaRPr/>
          </a:p>
          <a:p>
            <a:pPr indent="-378255" lvl="0" marL="393265" marR="0" rtl="0" algn="l">
              <a:lnSpc>
                <a:spcPct val="150000"/>
              </a:lnSpc>
              <a:spcBef>
                <a:spcPts val="1241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Comunidad libre de desarrolladores de Spark: </a:t>
            </a:r>
            <a:r>
              <a:rPr b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conectores</a:t>
            </a: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Spark para una </a:t>
            </a:r>
            <a:r>
              <a:rPr b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variedad de fuentes de datos externas</a:t>
            </a: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43" name="Google Shape;243;p12"/>
          <p:cNvSpPr/>
          <p:nvPr/>
        </p:nvSpPr>
        <p:spPr>
          <a:xfrm>
            <a:off x="31360" y="194128"/>
            <a:ext cx="63085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Distintos orígenes de datos</a:t>
            </a:r>
            <a:endParaRPr b="1" sz="36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3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marR="0" rtl="0" algn="l">
              <a:lnSpc>
                <a:spcPct val="11612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27"/>
              <a:buFont typeface="Arial"/>
              <a:buNone/>
            </a:pPr>
            <a:r>
              <a:rPr b="0" i="0" lang="es-ES" sz="212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Ecosistema Spark</a:t>
            </a:r>
            <a:endParaRPr/>
          </a:p>
        </p:txBody>
      </p:sp>
      <p:sp>
        <p:nvSpPr>
          <p:cNvPr id="251" name="Google Shape;251;p1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marR="0" rtl="0" algn="l">
              <a:lnSpc>
                <a:spcPct val="11612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27"/>
              <a:buFont typeface="Arial"/>
              <a:buNone/>
            </a:pPr>
            <a:r>
              <a:rPr b="0" i="0" lang="es-ES" sz="212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Máster en Big Data y Data Science</a:t>
            </a:r>
            <a:endParaRPr/>
          </a:p>
        </p:txBody>
      </p:sp>
      <p:sp>
        <p:nvSpPr>
          <p:cNvPr id="252" name="Google Shape;252;p13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6531" marR="0" rtl="0" algn="l">
              <a:lnSpc>
                <a:spcPct val="11612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27"/>
              <a:buFont typeface="Arial"/>
              <a:buNone/>
            </a:pPr>
            <a:r>
              <a:rPr b="0" i="0" lang="es-ES" sz="212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55</a:t>
            </a:r>
            <a:endParaRPr/>
          </a:p>
        </p:txBody>
      </p:sp>
      <p:pic>
        <p:nvPicPr>
          <p:cNvPr id="253" name="Google Shape;2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6198" y="444476"/>
            <a:ext cx="7882124" cy="6750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259" name="Google Shape;259;p14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4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4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Introduction to Spark With Python: PySpark for Beginners - DZone Big Data" id="262" name="Google Shape;2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008" y="1282700"/>
            <a:ext cx="8426826" cy="563039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4"/>
          <p:cNvSpPr/>
          <p:nvPr/>
        </p:nvSpPr>
        <p:spPr>
          <a:xfrm>
            <a:off x="31360" y="194128"/>
            <a:ext cx="803678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SPARK: quienes lo usan (ejemplos)</a:t>
            </a:r>
            <a:endParaRPr b="1" sz="36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/>
          <p:nvPr>
            <p:ph type="title"/>
          </p:nvPr>
        </p:nvSpPr>
        <p:spPr>
          <a:xfrm>
            <a:off x="1256805" y="1929284"/>
            <a:ext cx="8294089" cy="35983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06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1" lang="es-E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Entorno de trabajo: Databricks Community Edition</a:t>
            </a: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 txBox="1"/>
          <p:nvPr>
            <p:ph idx="10" type="dt"/>
          </p:nvPr>
        </p:nvSpPr>
        <p:spPr>
          <a:xfrm>
            <a:off x="0" y="833835"/>
            <a:ext cx="0" cy="8656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Máster en Big Data y Data Science</a:t>
            </a:r>
            <a:endParaRPr/>
          </a:p>
        </p:txBody>
      </p:sp>
      <p:sp>
        <p:nvSpPr>
          <p:cNvPr id="274" name="Google Shape;274;p16"/>
          <p:cNvSpPr txBox="1"/>
          <p:nvPr>
            <p:ph idx="11" type="ftr"/>
          </p:nvPr>
        </p:nvSpPr>
        <p:spPr>
          <a:xfrm>
            <a:off x="0" y="833835"/>
            <a:ext cx="0" cy="4809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Ecosistema Spark</a:t>
            </a:r>
            <a:endParaRPr/>
          </a:p>
        </p:txBody>
      </p:sp>
      <p:sp>
        <p:nvSpPr>
          <p:cNvPr id="275" name="Google Shape;275;p16"/>
          <p:cNvSpPr txBox="1"/>
          <p:nvPr>
            <p:ph idx="12" type="sldNum"/>
          </p:nvPr>
        </p:nvSpPr>
        <p:spPr>
          <a:xfrm>
            <a:off x="0" y="833835"/>
            <a:ext cx="0" cy="641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6531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13</a:t>
            </a:r>
            <a:endParaRPr/>
          </a:p>
        </p:txBody>
      </p:sp>
      <p:sp>
        <p:nvSpPr>
          <p:cNvPr id="276" name="Google Shape;276;p16"/>
          <p:cNvSpPr txBox="1"/>
          <p:nvPr/>
        </p:nvSpPr>
        <p:spPr>
          <a:xfrm>
            <a:off x="222251" y="1373170"/>
            <a:ext cx="10585449" cy="614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7825" lvl="0" marL="393065" marR="993139" rtl="0" algn="l">
              <a:lnSpc>
                <a:spcPct val="105600"/>
              </a:lnSpc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692"/>
              <a:buFont typeface="Noto Sans Symbols"/>
              <a:buChar char="⮚"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Entorno de aprendizaje prácticamente misma interfaz que la comercial (limitación clúster)</a:t>
            </a:r>
            <a:endParaRPr/>
          </a:p>
          <a:p>
            <a:pPr indent="0" lvl="0" marL="15240" marR="993139" rtl="0" algn="l">
              <a:lnSpc>
                <a:spcPct val="105600"/>
              </a:lnSpc>
              <a:spcBef>
                <a:spcPts val="118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93065" marR="993139" rtl="0" algn="l">
              <a:lnSpc>
                <a:spcPct val="105600"/>
              </a:lnSpc>
              <a:spcBef>
                <a:spcPts val="118"/>
              </a:spcBef>
              <a:spcAft>
                <a:spcPts val="0"/>
              </a:spcAft>
              <a:buClr>
                <a:srgbClr val="89B833"/>
              </a:buClr>
              <a:buSzPts val="1692"/>
              <a:buFont typeface="Noto Sans Symbols"/>
              <a:buChar char="⮚"/>
            </a:pPr>
            <a:r>
              <a:rPr b="1"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Totalmente gratuito</a:t>
            </a: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de por vida (no periodo de prueba gratis 15 días…)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4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93065" marR="372110" rtl="0" algn="l">
              <a:spcBef>
                <a:spcPts val="6"/>
              </a:spcBef>
              <a:spcAft>
                <a:spcPts val="0"/>
              </a:spcAft>
              <a:buClr>
                <a:srgbClr val="89B833"/>
              </a:buClr>
              <a:buSzPts val="1692"/>
              <a:buFont typeface="Noto Sans Symbols"/>
              <a:buChar char="⮚"/>
            </a:pPr>
            <a:r>
              <a:rPr b="1"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te pide </a:t>
            </a:r>
            <a:r>
              <a:rPr b="1"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datos de la tarjeta de crédito</a:t>
            </a: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no “sorpresas”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5"/>
              </a:spcBef>
              <a:spcAft>
                <a:spcPts val="0"/>
              </a:spcAft>
              <a:buClr>
                <a:srgbClr val="89B833"/>
              </a:buClr>
              <a:buSzPts val="4000"/>
              <a:buFont typeface="Noto Sans Symbols"/>
              <a:buNone/>
            </a:pPr>
            <a:r>
              <a:t/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93065" marR="5715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692"/>
              <a:buFont typeface="Noto Sans Symbols"/>
              <a:buChar char="⮚"/>
            </a:pPr>
            <a:r>
              <a:rPr b="1"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Databricks</a:t>
            </a: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claramente al alza (fundadores de Spark, cloud neutral)</a:t>
            </a:r>
            <a:endParaRPr/>
          </a:p>
          <a:p>
            <a:pPr indent="-270405" lvl="0" marL="393065" marR="5715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692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93065" marR="5715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692"/>
              <a:buFont typeface="Noto Sans Symbols"/>
              <a:buChar char="⮚"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Enlace: </a:t>
            </a:r>
            <a:r>
              <a:rPr lang="es-E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https://databricks.com/try-databricks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0405" lvl="0" marL="393065" marR="5715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692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6"/>
          <p:cNvSpPr/>
          <p:nvPr/>
        </p:nvSpPr>
        <p:spPr>
          <a:xfrm>
            <a:off x="150183" y="207218"/>
            <a:ext cx="911131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DATABRICKS COMMUNITY EDITION</a:t>
            </a:r>
            <a:endParaRPr b="1" sz="40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"/>
          <p:cNvSpPr txBox="1"/>
          <p:nvPr>
            <p:ph idx="10" type="dt"/>
          </p:nvPr>
        </p:nvSpPr>
        <p:spPr>
          <a:xfrm>
            <a:off x="0" y="833835"/>
            <a:ext cx="0" cy="8656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Máster en Big Data y Data Science</a:t>
            </a:r>
            <a:endParaRPr/>
          </a:p>
        </p:txBody>
      </p:sp>
      <p:sp>
        <p:nvSpPr>
          <p:cNvPr id="283" name="Google Shape;283;p17"/>
          <p:cNvSpPr txBox="1"/>
          <p:nvPr>
            <p:ph idx="11" type="ftr"/>
          </p:nvPr>
        </p:nvSpPr>
        <p:spPr>
          <a:xfrm>
            <a:off x="0" y="833835"/>
            <a:ext cx="0" cy="4809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Ecosistema Spark</a:t>
            </a:r>
            <a:endParaRPr/>
          </a:p>
        </p:txBody>
      </p:sp>
      <p:sp>
        <p:nvSpPr>
          <p:cNvPr id="284" name="Google Shape;284;p17"/>
          <p:cNvSpPr txBox="1"/>
          <p:nvPr>
            <p:ph idx="12" type="sldNum"/>
          </p:nvPr>
        </p:nvSpPr>
        <p:spPr>
          <a:xfrm>
            <a:off x="0" y="833835"/>
            <a:ext cx="0" cy="641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6531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13</a:t>
            </a:r>
            <a:endParaRPr/>
          </a:p>
        </p:txBody>
      </p:sp>
      <p:sp>
        <p:nvSpPr>
          <p:cNvPr id="285" name="Google Shape;285;p17"/>
          <p:cNvSpPr/>
          <p:nvPr/>
        </p:nvSpPr>
        <p:spPr>
          <a:xfrm>
            <a:off x="117439" y="230162"/>
            <a:ext cx="557216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CREAR UNA CUENTA.</a:t>
            </a:r>
            <a:endParaRPr b="1" sz="40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876" y="2230426"/>
            <a:ext cx="10419472" cy="501809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7"/>
          <p:cNvSpPr txBox="1"/>
          <p:nvPr/>
        </p:nvSpPr>
        <p:spPr>
          <a:xfrm>
            <a:off x="222251" y="1230294"/>
            <a:ext cx="10585449" cy="3788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7825" lvl="0" marL="393065" marR="993139" rtl="0" algn="l">
              <a:lnSpc>
                <a:spcPct val="105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Rellenar formulario: vale cualquier email, nº teléfono opcional.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"/>
          <p:cNvSpPr txBox="1"/>
          <p:nvPr>
            <p:ph idx="10" type="dt"/>
          </p:nvPr>
        </p:nvSpPr>
        <p:spPr>
          <a:xfrm>
            <a:off x="0" y="833835"/>
            <a:ext cx="0" cy="8656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Máster en Big Data y Data Science</a:t>
            </a:r>
            <a:endParaRPr/>
          </a:p>
        </p:txBody>
      </p:sp>
      <p:sp>
        <p:nvSpPr>
          <p:cNvPr id="293" name="Google Shape;293;p18"/>
          <p:cNvSpPr txBox="1"/>
          <p:nvPr>
            <p:ph idx="11" type="ftr"/>
          </p:nvPr>
        </p:nvSpPr>
        <p:spPr>
          <a:xfrm>
            <a:off x="0" y="833835"/>
            <a:ext cx="0" cy="4809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Ecosistema Spark</a:t>
            </a:r>
            <a:endParaRPr/>
          </a:p>
        </p:txBody>
      </p:sp>
      <p:sp>
        <p:nvSpPr>
          <p:cNvPr id="294" name="Google Shape;294;p18"/>
          <p:cNvSpPr txBox="1"/>
          <p:nvPr>
            <p:ph idx="12" type="sldNum"/>
          </p:nvPr>
        </p:nvSpPr>
        <p:spPr>
          <a:xfrm>
            <a:off x="0" y="833835"/>
            <a:ext cx="0" cy="641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6531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13</a:t>
            </a:r>
            <a:endParaRPr/>
          </a:p>
        </p:txBody>
      </p:sp>
      <p:pic>
        <p:nvPicPr>
          <p:cNvPr id="295" name="Google Shape;29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570" y="158724"/>
            <a:ext cx="8239125" cy="7381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vo:Icon no.svg - Wikipedia, la enciclopedia libre" id="296" name="Google Shape;29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3652" y="1587484"/>
            <a:ext cx="2390755" cy="239075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8"/>
          <p:cNvSpPr/>
          <p:nvPr/>
        </p:nvSpPr>
        <p:spPr>
          <a:xfrm rot="-1765879">
            <a:off x="5613384" y="5546209"/>
            <a:ext cx="1143008" cy="57150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"/>
          <p:cNvSpPr txBox="1"/>
          <p:nvPr>
            <p:ph idx="10" type="dt"/>
          </p:nvPr>
        </p:nvSpPr>
        <p:spPr>
          <a:xfrm>
            <a:off x="0" y="833835"/>
            <a:ext cx="0" cy="8656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Máster en Big Data y Data Science</a:t>
            </a:r>
            <a:endParaRPr/>
          </a:p>
        </p:txBody>
      </p:sp>
      <p:sp>
        <p:nvSpPr>
          <p:cNvPr id="303" name="Google Shape;303;p19"/>
          <p:cNvSpPr txBox="1"/>
          <p:nvPr>
            <p:ph idx="11" type="ftr"/>
          </p:nvPr>
        </p:nvSpPr>
        <p:spPr>
          <a:xfrm>
            <a:off x="0" y="833835"/>
            <a:ext cx="0" cy="4809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Ecosistema Spark</a:t>
            </a:r>
            <a:endParaRPr/>
          </a:p>
        </p:txBody>
      </p:sp>
      <p:sp>
        <p:nvSpPr>
          <p:cNvPr id="304" name="Google Shape;304;p19"/>
          <p:cNvSpPr txBox="1"/>
          <p:nvPr>
            <p:ph idx="12" type="sldNum"/>
          </p:nvPr>
        </p:nvSpPr>
        <p:spPr>
          <a:xfrm>
            <a:off x="0" y="833835"/>
            <a:ext cx="0" cy="641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6531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13</a:t>
            </a:r>
            <a:endParaRPr/>
          </a:p>
        </p:txBody>
      </p:sp>
      <p:pic>
        <p:nvPicPr>
          <p:cNvPr id="305" name="Google Shape;305;p19"/>
          <p:cNvPicPr preferRelativeResize="0"/>
          <p:nvPr/>
        </p:nvPicPr>
        <p:blipFill rotWithShape="1">
          <a:blip r:embed="rId3">
            <a:alphaModFix/>
          </a:blip>
          <a:srcRect b="0" l="7253" r="7156" t="0"/>
          <a:stretch/>
        </p:blipFill>
        <p:spPr>
          <a:xfrm>
            <a:off x="403190" y="2416189"/>
            <a:ext cx="4214842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6792" y="2487627"/>
            <a:ext cx="3724275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9"/>
          <p:cNvSpPr/>
          <p:nvPr/>
        </p:nvSpPr>
        <p:spPr>
          <a:xfrm rot="10800000">
            <a:off x="4403718" y="3844949"/>
            <a:ext cx="1143008" cy="57150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19"/>
          <p:cNvSpPr/>
          <p:nvPr/>
        </p:nvSpPr>
        <p:spPr>
          <a:xfrm>
            <a:off x="117439" y="230162"/>
            <a:ext cx="557216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CREAR UNA CUENTA.</a:t>
            </a:r>
            <a:endParaRPr b="1" sz="40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9"/>
          <p:cNvSpPr txBox="1"/>
          <p:nvPr/>
        </p:nvSpPr>
        <p:spPr>
          <a:xfrm>
            <a:off x="222251" y="1230294"/>
            <a:ext cx="10585449" cy="3788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7825" lvl="0" marL="393065" marR="993139" rtl="0" algn="l">
              <a:lnSpc>
                <a:spcPct val="105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Elegir opción correcta.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/>
          <p:nvPr/>
        </p:nvSpPr>
        <p:spPr>
          <a:xfrm>
            <a:off x="0" y="0"/>
            <a:ext cx="10807700" cy="7747000"/>
          </a:xfrm>
          <a:custGeom>
            <a:rect b="b" l="l" r="r" t="t"/>
            <a:pathLst>
              <a:path extrusionOk="0" h="7747000" w="10807700">
                <a:moveTo>
                  <a:pt x="10807699" y="7746999"/>
                </a:moveTo>
                <a:lnTo>
                  <a:pt x="0" y="7746999"/>
                </a:lnTo>
                <a:lnTo>
                  <a:pt x="0" y="0"/>
                </a:lnTo>
                <a:lnTo>
                  <a:pt x="10807699" y="0"/>
                </a:lnTo>
                <a:lnTo>
                  <a:pt x="10807699" y="7746999"/>
                </a:lnTo>
                <a:close/>
              </a:path>
            </a:pathLst>
          </a:custGeom>
          <a:solidFill>
            <a:srgbClr val="3188D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6350" y="6350"/>
            <a:ext cx="10800080" cy="7731125"/>
          </a:xfrm>
          <a:custGeom>
            <a:rect b="b" l="l" r="r" t="t"/>
            <a:pathLst>
              <a:path extrusionOk="0" h="7731125" w="10800080">
                <a:moveTo>
                  <a:pt x="10800002" y="7730857"/>
                </a:moveTo>
                <a:lnTo>
                  <a:pt x="0" y="7730857"/>
                </a:lnTo>
                <a:lnTo>
                  <a:pt x="0" y="0"/>
                </a:lnTo>
                <a:lnTo>
                  <a:pt x="10800002" y="0"/>
                </a:lnTo>
                <a:lnTo>
                  <a:pt x="10800002" y="7730857"/>
                </a:lnTo>
                <a:close/>
              </a:path>
            </a:pathLst>
          </a:custGeom>
          <a:noFill/>
          <a:ln cap="flat" cmpd="sng" w="12675">
            <a:solidFill>
              <a:srgbClr val="1C1C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"/>
          <p:cNvSpPr txBox="1"/>
          <p:nvPr>
            <p:ph type="title"/>
          </p:nvPr>
        </p:nvSpPr>
        <p:spPr>
          <a:xfrm>
            <a:off x="903256" y="730228"/>
            <a:ext cx="3786214" cy="751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Índice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839093" y="2020981"/>
            <a:ext cx="9441557" cy="4444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523240" lvl="0" marL="5353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AutoNum type="arabicPeriod"/>
            </a:pPr>
            <a:r>
              <a:rPr b="1" lang="es-E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 a Spark</a:t>
            </a:r>
            <a:endParaRPr/>
          </a:p>
          <a:p>
            <a:pPr indent="-320040" lvl="0" marL="5353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23240" lvl="0" marL="5353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AutoNum type="arabicPeriod"/>
            </a:pPr>
            <a:r>
              <a:rPr b="1" lang="es-E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Entorno de trabajo: Databricks Commmunity Edition.</a:t>
            </a:r>
            <a:endParaRPr/>
          </a:p>
          <a:p>
            <a:pPr indent="-320040" lvl="0" marL="5353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23240" lvl="0" marL="5353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AutoNum type="arabicPeriod"/>
            </a:pPr>
            <a:r>
              <a:rPr b="1" lang="es-E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 a PySpark: RDDs.</a:t>
            </a:r>
            <a:endParaRPr/>
          </a:p>
          <a:p>
            <a:pPr indent="-320040" lvl="0" marL="5353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1" i="0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23240" lvl="0" marL="5353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AutoNum type="arabicPeriod"/>
            </a:pPr>
            <a:r>
              <a:rPr b="1" lang="es-E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RDDs: Transformaciones</a:t>
            </a:r>
            <a:endParaRPr b="1" i="0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0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 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"/>
          <p:cNvSpPr txBox="1"/>
          <p:nvPr>
            <p:ph idx="10" type="dt"/>
          </p:nvPr>
        </p:nvSpPr>
        <p:spPr>
          <a:xfrm>
            <a:off x="0" y="833835"/>
            <a:ext cx="0" cy="8656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Máster en Big Data y Data Science</a:t>
            </a:r>
            <a:endParaRPr/>
          </a:p>
        </p:txBody>
      </p:sp>
      <p:sp>
        <p:nvSpPr>
          <p:cNvPr id="315" name="Google Shape;315;p20"/>
          <p:cNvSpPr txBox="1"/>
          <p:nvPr>
            <p:ph idx="11" type="ftr"/>
          </p:nvPr>
        </p:nvSpPr>
        <p:spPr>
          <a:xfrm>
            <a:off x="0" y="833835"/>
            <a:ext cx="0" cy="4809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Ecosistema Spark</a:t>
            </a:r>
            <a:endParaRPr/>
          </a:p>
        </p:txBody>
      </p:sp>
      <p:sp>
        <p:nvSpPr>
          <p:cNvPr id="316" name="Google Shape;316;p20"/>
          <p:cNvSpPr txBox="1"/>
          <p:nvPr>
            <p:ph idx="12" type="sldNum"/>
          </p:nvPr>
        </p:nvSpPr>
        <p:spPr>
          <a:xfrm>
            <a:off x="0" y="833835"/>
            <a:ext cx="0" cy="641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6531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13</a:t>
            </a:r>
            <a:endParaRPr/>
          </a:p>
        </p:txBody>
      </p:sp>
      <p:sp>
        <p:nvSpPr>
          <p:cNvPr id="317" name="Google Shape;317;p20"/>
          <p:cNvSpPr/>
          <p:nvPr/>
        </p:nvSpPr>
        <p:spPr>
          <a:xfrm>
            <a:off x="117439" y="230162"/>
            <a:ext cx="557216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CREAR UNA CUENTA.</a:t>
            </a:r>
            <a:endParaRPr b="1" sz="40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0"/>
          <p:cNvSpPr txBox="1"/>
          <p:nvPr/>
        </p:nvSpPr>
        <p:spPr>
          <a:xfrm>
            <a:off x="222251" y="1230294"/>
            <a:ext cx="10585449" cy="3788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7825" lvl="0" marL="393065" marR="993139" rtl="0" algn="l">
              <a:lnSpc>
                <a:spcPct val="105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Comprobar nuestro email, nos llegará un mensaje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752" y="2016112"/>
            <a:ext cx="9801225" cy="50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 txBox="1"/>
          <p:nvPr>
            <p:ph idx="10" type="dt"/>
          </p:nvPr>
        </p:nvSpPr>
        <p:spPr>
          <a:xfrm>
            <a:off x="0" y="833835"/>
            <a:ext cx="0" cy="8656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Máster en Big Data y Data Science</a:t>
            </a:r>
            <a:endParaRPr/>
          </a:p>
        </p:txBody>
      </p:sp>
      <p:sp>
        <p:nvSpPr>
          <p:cNvPr id="325" name="Google Shape;325;p21"/>
          <p:cNvSpPr txBox="1"/>
          <p:nvPr>
            <p:ph idx="11" type="ftr"/>
          </p:nvPr>
        </p:nvSpPr>
        <p:spPr>
          <a:xfrm>
            <a:off x="0" y="833835"/>
            <a:ext cx="0" cy="4809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Ecosistema Spark</a:t>
            </a:r>
            <a:endParaRPr/>
          </a:p>
        </p:txBody>
      </p:sp>
      <p:sp>
        <p:nvSpPr>
          <p:cNvPr id="326" name="Google Shape;326;p21"/>
          <p:cNvSpPr txBox="1"/>
          <p:nvPr>
            <p:ph idx="12" type="sldNum"/>
          </p:nvPr>
        </p:nvSpPr>
        <p:spPr>
          <a:xfrm>
            <a:off x="0" y="833835"/>
            <a:ext cx="0" cy="641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6531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13</a:t>
            </a:r>
            <a:endParaRPr/>
          </a:p>
        </p:txBody>
      </p:sp>
      <p:sp>
        <p:nvSpPr>
          <p:cNvPr id="327" name="Google Shape;327;p21"/>
          <p:cNvSpPr/>
          <p:nvPr/>
        </p:nvSpPr>
        <p:spPr>
          <a:xfrm>
            <a:off x="117439" y="230162"/>
            <a:ext cx="557216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CREAR UNA CUENTA.</a:t>
            </a:r>
            <a:endParaRPr b="1" sz="40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1"/>
          <p:cNvSpPr txBox="1"/>
          <p:nvPr/>
        </p:nvSpPr>
        <p:spPr>
          <a:xfrm>
            <a:off x="222251" y="1230294"/>
            <a:ext cx="10585449" cy="3788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7825" lvl="0" marL="393065" marR="993139" rtl="0" algn="l">
              <a:lnSpc>
                <a:spcPct val="105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Comprobar nuestro email, nos llegará un mensaje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21"/>
          <p:cNvPicPr preferRelativeResize="0"/>
          <p:nvPr/>
        </p:nvPicPr>
        <p:blipFill rotWithShape="1">
          <a:blip r:embed="rId3">
            <a:alphaModFix/>
          </a:blip>
          <a:srcRect b="44138" l="0" r="0" t="0"/>
          <a:stretch/>
        </p:blipFill>
        <p:spPr>
          <a:xfrm>
            <a:off x="64806" y="1730360"/>
            <a:ext cx="10742894" cy="19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132" y="3659186"/>
            <a:ext cx="8591564" cy="3445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 txBox="1"/>
          <p:nvPr>
            <p:ph idx="10" type="dt"/>
          </p:nvPr>
        </p:nvSpPr>
        <p:spPr>
          <a:xfrm>
            <a:off x="0" y="833835"/>
            <a:ext cx="0" cy="8656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Máster en Big Data y Data Science</a:t>
            </a:r>
            <a:endParaRPr/>
          </a:p>
        </p:txBody>
      </p:sp>
      <p:sp>
        <p:nvSpPr>
          <p:cNvPr id="336" name="Google Shape;336;p22"/>
          <p:cNvSpPr txBox="1"/>
          <p:nvPr>
            <p:ph idx="11" type="ftr"/>
          </p:nvPr>
        </p:nvSpPr>
        <p:spPr>
          <a:xfrm>
            <a:off x="0" y="833835"/>
            <a:ext cx="0" cy="4809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Ecosistema Spark</a:t>
            </a:r>
            <a:endParaRPr/>
          </a:p>
        </p:txBody>
      </p:sp>
      <p:sp>
        <p:nvSpPr>
          <p:cNvPr id="337" name="Google Shape;337;p22"/>
          <p:cNvSpPr txBox="1"/>
          <p:nvPr>
            <p:ph idx="12" type="sldNum"/>
          </p:nvPr>
        </p:nvSpPr>
        <p:spPr>
          <a:xfrm>
            <a:off x="0" y="833835"/>
            <a:ext cx="0" cy="641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6531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13</a:t>
            </a:r>
            <a:endParaRPr/>
          </a:p>
        </p:txBody>
      </p:sp>
      <p:sp>
        <p:nvSpPr>
          <p:cNvPr id="338" name="Google Shape;338;p22"/>
          <p:cNvSpPr/>
          <p:nvPr/>
        </p:nvSpPr>
        <p:spPr>
          <a:xfrm>
            <a:off x="117439" y="230162"/>
            <a:ext cx="557216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CREAR UNA CUENTA.</a:t>
            </a:r>
            <a:endParaRPr b="1" sz="40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2"/>
          <p:cNvSpPr txBox="1"/>
          <p:nvPr/>
        </p:nvSpPr>
        <p:spPr>
          <a:xfrm>
            <a:off x="222251" y="1230294"/>
            <a:ext cx="10585449" cy="3788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7825" lvl="0" marL="393065" marR="993139" rtl="0" algn="l">
              <a:lnSpc>
                <a:spcPct val="105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Escribimos y confirmamos nuestra contraseña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4826" y="2230426"/>
            <a:ext cx="7143537" cy="4872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"/>
          <p:cNvSpPr txBox="1"/>
          <p:nvPr>
            <p:ph idx="10" type="dt"/>
          </p:nvPr>
        </p:nvSpPr>
        <p:spPr>
          <a:xfrm>
            <a:off x="0" y="833835"/>
            <a:ext cx="0" cy="8656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Máster en Big Data y Data Science</a:t>
            </a:r>
            <a:endParaRPr/>
          </a:p>
        </p:txBody>
      </p:sp>
      <p:sp>
        <p:nvSpPr>
          <p:cNvPr id="346" name="Google Shape;346;p23"/>
          <p:cNvSpPr txBox="1"/>
          <p:nvPr>
            <p:ph idx="11" type="ftr"/>
          </p:nvPr>
        </p:nvSpPr>
        <p:spPr>
          <a:xfrm>
            <a:off x="0" y="833835"/>
            <a:ext cx="0" cy="4809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Ecosistema Spark</a:t>
            </a:r>
            <a:endParaRPr/>
          </a:p>
        </p:txBody>
      </p:sp>
      <p:sp>
        <p:nvSpPr>
          <p:cNvPr id="347" name="Google Shape;347;p23"/>
          <p:cNvSpPr txBox="1"/>
          <p:nvPr>
            <p:ph idx="12" type="sldNum"/>
          </p:nvPr>
        </p:nvSpPr>
        <p:spPr>
          <a:xfrm>
            <a:off x="0" y="833835"/>
            <a:ext cx="0" cy="641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6531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13</a:t>
            </a:r>
            <a:endParaRPr/>
          </a:p>
        </p:txBody>
      </p:sp>
      <p:pic>
        <p:nvPicPr>
          <p:cNvPr id="348" name="Google Shape;3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190" y="2158988"/>
            <a:ext cx="9965987" cy="5246687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3"/>
          <p:cNvSpPr/>
          <p:nvPr/>
        </p:nvSpPr>
        <p:spPr>
          <a:xfrm>
            <a:off x="117439" y="230162"/>
            <a:ext cx="557216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CREAR UNA CUENTA.</a:t>
            </a:r>
            <a:endParaRPr b="1" sz="40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3"/>
          <p:cNvSpPr txBox="1"/>
          <p:nvPr/>
        </p:nvSpPr>
        <p:spPr>
          <a:xfrm>
            <a:off x="222251" y="1230294"/>
            <a:ext cx="10585449" cy="3788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7825" lvl="0" marL="393065" marR="993139" rtl="0" algn="l">
              <a:lnSpc>
                <a:spcPct val="105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Nos sale la ventana de inicio, ya tenemos nuestra cuenta de DCE.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 txBox="1"/>
          <p:nvPr>
            <p:ph type="title"/>
          </p:nvPr>
        </p:nvSpPr>
        <p:spPr>
          <a:xfrm>
            <a:off x="1256805" y="2074321"/>
            <a:ext cx="8294089" cy="35983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06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s-ES" sz="5400">
                <a:latin typeface="Arial"/>
                <a:ea typeface="Arial"/>
                <a:cs typeface="Arial"/>
                <a:sym typeface="Arial"/>
              </a:rPr>
              <a:t>Introducción a PySpark: RDDs</a:t>
            </a:r>
            <a:br>
              <a:rPr lang="es-ES" sz="5400">
                <a:latin typeface="Arial"/>
                <a:ea typeface="Arial"/>
                <a:cs typeface="Arial"/>
                <a:sym typeface="Arial"/>
              </a:rPr>
            </a:b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5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361" name="Google Shape;361;p25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5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5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25"/>
          <p:cNvSpPr txBox="1"/>
          <p:nvPr/>
        </p:nvSpPr>
        <p:spPr>
          <a:xfrm>
            <a:off x="222251" y="1083799"/>
            <a:ext cx="10585449" cy="6066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7825" lvl="0" marL="393065" marR="99313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b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pyspark:  </a:t>
            </a: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interfaz python a Spark. </a:t>
            </a:r>
            <a:endParaRPr/>
          </a:p>
          <a:p>
            <a:pPr indent="0" lvl="0" marL="15240" marR="993139" rtl="0" algn="l">
              <a:lnSpc>
                <a:spcPct val="150000"/>
              </a:lnSpc>
              <a:spcBef>
                <a:spcPts val="118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93065" marR="993139" rtl="0" algn="l">
              <a:lnSpc>
                <a:spcPct val="150000"/>
              </a:lnSpc>
              <a:spcBef>
                <a:spcPts val="118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Nos permite  ejecutar operaciones en paralelo (cluster) de forma sencilla.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4"/>
              </a:spcBef>
              <a:spcAft>
                <a:spcPts val="0"/>
              </a:spcAft>
              <a:buClr>
                <a:srgbClr val="89B833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93065" marR="57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gestión de la paralelización es transparente para el  programador (si bien a bajo nivel tenemos la opción de variar algunos comportamientos)</a:t>
            </a:r>
            <a:endParaRPr/>
          </a:p>
          <a:p>
            <a:pPr indent="0" lvl="0" marL="15240" marR="57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93065" marR="57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nuestro código es necesario crear primero una sesión (crear “SparkSession” y además en su caso “SparkContext”). </a:t>
            </a:r>
            <a:r>
              <a:rPr lang="es-E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entorno interactivo (notebook) ya creados, se accede mediante</a:t>
            </a: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“</a:t>
            </a:r>
            <a:r>
              <a:rPr b="1" lang="es-E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spark</a:t>
            </a: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y </a:t>
            </a:r>
            <a:r>
              <a:rPr b="1" lang="es-ES" sz="2400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lang="es-E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</a:t>
            </a:r>
            <a:r>
              <a:rPr b="1" lang="es-ES" sz="2400">
                <a:solidFill>
                  <a:srgbClr val="06112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1" sz="2400">
              <a:solidFill>
                <a:srgbClr val="061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5"/>
          <p:cNvSpPr/>
          <p:nvPr/>
        </p:nvSpPr>
        <p:spPr>
          <a:xfrm>
            <a:off x="75258" y="91731"/>
            <a:ext cx="280831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PYSPARK</a:t>
            </a:r>
            <a:endParaRPr b="1" sz="40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371" name="Google Shape;371;p26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6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6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26"/>
          <p:cNvSpPr txBox="1"/>
          <p:nvPr/>
        </p:nvSpPr>
        <p:spPr>
          <a:xfrm>
            <a:off x="146050" y="1178364"/>
            <a:ext cx="10210800" cy="5935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8255" lvl="0" marL="393265" marR="600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Trabajaremos en primer lugar sobre colecciones de datos denominadas  RDD: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789452" marR="0" rtl="0" algn="l">
              <a:lnSpc>
                <a:spcPct val="150000"/>
              </a:lnSpc>
              <a:spcBef>
                <a:spcPts val="721"/>
              </a:spcBef>
              <a:spcAft>
                <a:spcPts val="0"/>
              </a:spcAft>
              <a:buClr>
                <a:srgbClr val="539E39"/>
              </a:buClr>
              <a:buSzPts val="1680"/>
              <a:buFont typeface="Noto Sans Symbols"/>
              <a:buChar char="❑"/>
            </a:pPr>
            <a:r>
              <a:rPr b="0" i="0" lang="es-E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el concepto básico de datos con el que trabaja Spark (estructura de bajo nivel de información).</a:t>
            </a:r>
            <a:endParaRPr/>
          </a:p>
          <a:p>
            <a:pPr indent="-342900" lvl="1" marL="789452" marR="0" rtl="0" algn="l">
              <a:lnSpc>
                <a:spcPct val="150000"/>
              </a:lnSpc>
              <a:spcBef>
                <a:spcPts val="721"/>
              </a:spcBef>
              <a:spcAft>
                <a:spcPts val="0"/>
              </a:spcAft>
              <a:buClr>
                <a:srgbClr val="539E39"/>
              </a:buClr>
              <a:buSzPts val="1680"/>
              <a:buFont typeface="Noto Sans Symbols"/>
              <a:buChar char="❑"/>
            </a:pPr>
            <a:r>
              <a:rPr b="0" i="0" lang="es-E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 contenido está distribuido por el clúster en los nodos workers.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789451" marR="1067971" rtl="0" algn="l">
              <a:lnSpc>
                <a:spcPct val="150000"/>
              </a:lnSpc>
              <a:spcBef>
                <a:spcPts val="709"/>
              </a:spcBef>
              <a:spcAft>
                <a:spcPts val="0"/>
              </a:spcAft>
              <a:buClr>
                <a:srgbClr val="539E39"/>
              </a:buClr>
              <a:buSzPts val="1680"/>
              <a:buFont typeface="Noto Sans Symbols"/>
              <a:buChar char="❑"/>
            </a:pPr>
            <a:r>
              <a:rPr b="0" i="0" lang="es-E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Son inmutables. Una vez creados no se pueden  modificar.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789451" marR="802291" rtl="0" algn="l">
              <a:lnSpc>
                <a:spcPct val="150000"/>
              </a:lnSpc>
              <a:spcBef>
                <a:spcPts val="709"/>
              </a:spcBef>
              <a:spcAft>
                <a:spcPts val="0"/>
              </a:spcAft>
              <a:buClr>
                <a:srgbClr val="539E39"/>
              </a:buClr>
              <a:buSzPts val="1680"/>
              <a:buFont typeface="Noto Sans Symbols"/>
              <a:buChar char="❑"/>
            </a:pPr>
            <a:r>
              <a:rPr b="0" i="0" lang="es-E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pueden transformar para crear nuevos RDDs o realizar  acciones sobre ellos pero no modificar.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789451" marR="448802" rtl="0" algn="l">
              <a:lnSpc>
                <a:spcPct val="150000"/>
              </a:lnSpc>
              <a:spcBef>
                <a:spcPts val="709"/>
              </a:spcBef>
              <a:spcAft>
                <a:spcPts val="0"/>
              </a:spcAft>
              <a:buClr>
                <a:srgbClr val="539E39"/>
              </a:buClr>
              <a:buSzPts val="1680"/>
              <a:buFont typeface="Noto Sans Symbols"/>
              <a:buChar char="❑"/>
            </a:pPr>
            <a:r>
              <a:rPr b="0" i="0" lang="es-E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Sobre los RDDs hay dos tipos de operaciones principales: </a:t>
            </a:r>
            <a:r>
              <a:rPr b="0" i="0" lang="es-E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TRANSFORMACIONES</a:t>
            </a:r>
            <a:r>
              <a:rPr b="0" i="0" lang="es-E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b="0" i="0" lang="es-E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ACCIONES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6"/>
          <p:cNvSpPr/>
          <p:nvPr/>
        </p:nvSpPr>
        <p:spPr>
          <a:xfrm>
            <a:off x="3250" y="230162"/>
            <a:ext cx="100389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PYSPARK: RDDs (Resilient Distribuited Datasets)</a:t>
            </a:r>
            <a:endParaRPr b="1" sz="32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381" name="Google Shape;381;p27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7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27"/>
          <p:cNvSpPr txBox="1"/>
          <p:nvPr/>
        </p:nvSpPr>
        <p:spPr>
          <a:xfrm>
            <a:off x="392641" y="6024203"/>
            <a:ext cx="10173277" cy="753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0" lvl="0" marL="150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Proceso para resolver un problema: </a:t>
            </a:r>
            <a:r>
              <a:rPr b="0" i="0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sucesión de transformaciones y acciones hasta alcanzar el resultado deseado</a:t>
            </a:r>
            <a:endParaRPr/>
          </a:p>
        </p:txBody>
      </p:sp>
      <p:sp>
        <p:nvSpPr>
          <p:cNvPr id="385" name="Google Shape;385;p27"/>
          <p:cNvSpPr/>
          <p:nvPr/>
        </p:nvSpPr>
        <p:spPr>
          <a:xfrm>
            <a:off x="332912" y="1246729"/>
            <a:ext cx="1750998" cy="729520"/>
          </a:xfrm>
          <a:custGeom>
            <a:rect b="b" l="l" r="r" t="t"/>
            <a:pathLst>
              <a:path extrusionOk="0" h="617219" w="1481455">
                <a:moveTo>
                  <a:pt x="1419606" y="0"/>
                </a:moveTo>
                <a:lnTo>
                  <a:pt x="61722" y="0"/>
                </a:lnTo>
                <a:lnTo>
                  <a:pt x="37697" y="4857"/>
                </a:lnTo>
                <a:lnTo>
                  <a:pt x="18078" y="18097"/>
                </a:lnTo>
                <a:lnTo>
                  <a:pt x="4850" y="37718"/>
                </a:lnTo>
                <a:lnTo>
                  <a:pt x="0" y="61721"/>
                </a:lnTo>
                <a:lnTo>
                  <a:pt x="0" y="555497"/>
                </a:lnTo>
                <a:lnTo>
                  <a:pt x="4850" y="579501"/>
                </a:lnTo>
                <a:lnTo>
                  <a:pt x="18078" y="599122"/>
                </a:lnTo>
                <a:lnTo>
                  <a:pt x="37697" y="612362"/>
                </a:lnTo>
                <a:lnTo>
                  <a:pt x="61722" y="617219"/>
                </a:lnTo>
                <a:lnTo>
                  <a:pt x="1419606" y="617219"/>
                </a:lnTo>
                <a:lnTo>
                  <a:pt x="1443608" y="612362"/>
                </a:lnTo>
                <a:lnTo>
                  <a:pt x="1463230" y="599122"/>
                </a:lnTo>
                <a:lnTo>
                  <a:pt x="1476470" y="579501"/>
                </a:lnTo>
                <a:lnTo>
                  <a:pt x="1481328" y="555497"/>
                </a:lnTo>
                <a:lnTo>
                  <a:pt x="1481328" y="61721"/>
                </a:lnTo>
                <a:lnTo>
                  <a:pt x="1476470" y="37718"/>
                </a:lnTo>
                <a:lnTo>
                  <a:pt x="1463230" y="18097"/>
                </a:lnTo>
                <a:lnTo>
                  <a:pt x="1443609" y="4857"/>
                </a:lnTo>
                <a:lnTo>
                  <a:pt x="1419606" y="0"/>
                </a:lnTo>
                <a:close/>
              </a:path>
            </a:pathLst>
          </a:custGeom>
          <a:solidFill>
            <a:srgbClr val="539E3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7"/>
          <p:cNvSpPr txBox="1"/>
          <p:nvPr/>
        </p:nvSpPr>
        <p:spPr>
          <a:xfrm>
            <a:off x="428784" y="1481777"/>
            <a:ext cx="1738961" cy="322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0" lvl="0" marL="150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RDD (Datos)</a:t>
            </a:r>
            <a:endParaRPr/>
          </a:p>
        </p:txBody>
      </p:sp>
      <p:grpSp>
        <p:nvGrpSpPr>
          <p:cNvPr id="387" name="Google Shape;387;p27"/>
          <p:cNvGrpSpPr/>
          <p:nvPr/>
        </p:nvGrpSpPr>
        <p:grpSpPr>
          <a:xfrm>
            <a:off x="223090" y="2156846"/>
            <a:ext cx="2052489" cy="1775765"/>
            <a:chOff x="412622" y="2083689"/>
            <a:chExt cx="1482090" cy="1502410"/>
          </a:xfrm>
        </p:grpSpPr>
        <p:sp>
          <p:nvSpPr>
            <p:cNvPr id="388" name="Google Shape;388;p27"/>
            <p:cNvSpPr/>
            <p:nvPr/>
          </p:nvSpPr>
          <p:spPr>
            <a:xfrm>
              <a:off x="412622" y="2083689"/>
              <a:ext cx="1482090" cy="1502410"/>
            </a:xfrm>
            <a:custGeom>
              <a:rect b="b" l="l" r="r" t="t"/>
              <a:pathLst>
                <a:path extrusionOk="0" h="1502410" w="1482089">
                  <a:moveTo>
                    <a:pt x="1333881" y="0"/>
                  </a:moveTo>
                  <a:lnTo>
                    <a:pt x="148208" y="0"/>
                  </a:lnTo>
                  <a:lnTo>
                    <a:pt x="101364" y="7549"/>
                  </a:lnTo>
                  <a:lnTo>
                    <a:pt x="60679" y="28578"/>
                  </a:lnTo>
                  <a:lnTo>
                    <a:pt x="28596" y="60652"/>
                  </a:lnTo>
                  <a:lnTo>
                    <a:pt x="7555" y="101339"/>
                  </a:lnTo>
                  <a:lnTo>
                    <a:pt x="0" y="148209"/>
                  </a:lnTo>
                  <a:lnTo>
                    <a:pt x="0" y="1353693"/>
                  </a:lnTo>
                  <a:lnTo>
                    <a:pt x="7555" y="1400562"/>
                  </a:lnTo>
                  <a:lnTo>
                    <a:pt x="28596" y="1441249"/>
                  </a:lnTo>
                  <a:lnTo>
                    <a:pt x="60679" y="1473323"/>
                  </a:lnTo>
                  <a:lnTo>
                    <a:pt x="101364" y="1494352"/>
                  </a:lnTo>
                  <a:lnTo>
                    <a:pt x="148208" y="1501902"/>
                  </a:lnTo>
                  <a:lnTo>
                    <a:pt x="1333881" y="1501902"/>
                  </a:lnTo>
                  <a:lnTo>
                    <a:pt x="1380750" y="1494352"/>
                  </a:lnTo>
                  <a:lnTo>
                    <a:pt x="1421437" y="1473323"/>
                  </a:lnTo>
                  <a:lnTo>
                    <a:pt x="1453511" y="1441249"/>
                  </a:lnTo>
                  <a:lnTo>
                    <a:pt x="1474540" y="1400562"/>
                  </a:lnTo>
                  <a:lnTo>
                    <a:pt x="1482089" y="1353693"/>
                  </a:lnTo>
                  <a:lnTo>
                    <a:pt x="1482089" y="148209"/>
                  </a:lnTo>
                  <a:lnTo>
                    <a:pt x="1474540" y="101339"/>
                  </a:lnTo>
                  <a:lnTo>
                    <a:pt x="1453511" y="60652"/>
                  </a:lnTo>
                  <a:lnTo>
                    <a:pt x="1421437" y="28578"/>
                  </a:lnTo>
                  <a:lnTo>
                    <a:pt x="1380750" y="7549"/>
                  </a:lnTo>
                  <a:lnTo>
                    <a:pt x="1333881" y="0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412622" y="2083689"/>
              <a:ext cx="1482090" cy="1502410"/>
            </a:xfrm>
            <a:custGeom>
              <a:rect b="b" l="l" r="r" t="t"/>
              <a:pathLst>
                <a:path extrusionOk="0" h="1502410" w="1482089">
                  <a:moveTo>
                    <a:pt x="0" y="148209"/>
                  </a:moveTo>
                  <a:lnTo>
                    <a:pt x="7555" y="101339"/>
                  </a:lnTo>
                  <a:lnTo>
                    <a:pt x="28596" y="60652"/>
                  </a:lnTo>
                  <a:lnTo>
                    <a:pt x="60679" y="28578"/>
                  </a:lnTo>
                  <a:lnTo>
                    <a:pt x="101364" y="7549"/>
                  </a:lnTo>
                  <a:lnTo>
                    <a:pt x="148208" y="0"/>
                  </a:lnTo>
                  <a:lnTo>
                    <a:pt x="1333881" y="0"/>
                  </a:lnTo>
                  <a:lnTo>
                    <a:pt x="1380750" y="7549"/>
                  </a:lnTo>
                  <a:lnTo>
                    <a:pt x="1421437" y="28578"/>
                  </a:lnTo>
                  <a:lnTo>
                    <a:pt x="1453511" y="60652"/>
                  </a:lnTo>
                  <a:lnTo>
                    <a:pt x="1474540" y="101339"/>
                  </a:lnTo>
                  <a:lnTo>
                    <a:pt x="1482089" y="148209"/>
                  </a:lnTo>
                  <a:lnTo>
                    <a:pt x="1482089" y="1353693"/>
                  </a:lnTo>
                  <a:lnTo>
                    <a:pt x="1474540" y="1400562"/>
                  </a:lnTo>
                  <a:lnTo>
                    <a:pt x="1453511" y="1441249"/>
                  </a:lnTo>
                  <a:lnTo>
                    <a:pt x="1421437" y="1473323"/>
                  </a:lnTo>
                  <a:lnTo>
                    <a:pt x="1380750" y="1494352"/>
                  </a:lnTo>
                  <a:lnTo>
                    <a:pt x="1333881" y="1501902"/>
                  </a:lnTo>
                  <a:lnTo>
                    <a:pt x="148208" y="1501902"/>
                  </a:lnTo>
                  <a:lnTo>
                    <a:pt x="101364" y="1494352"/>
                  </a:lnTo>
                  <a:lnTo>
                    <a:pt x="60679" y="1473323"/>
                  </a:lnTo>
                  <a:lnTo>
                    <a:pt x="28596" y="1441249"/>
                  </a:lnTo>
                  <a:lnTo>
                    <a:pt x="7555" y="1400562"/>
                  </a:lnTo>
                  <a:lnTo>
                    <a:pt x="0" y="1353693"/>
                  </a:lnTo>
                  <a:lnTo>
                    <a:pt x="0" y="148209"/>
                  </a:lnTo>
                  <a:close/>
                </a:path>
              </a:pathLst>
            </a:custGeom>
            <a:noFill/>
            <a:ln cap="flat" cmpd="sng" w="19050">
              <a:solidFill>
                <a:srgbClr val="539E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27"/>
          <p:cNvSpPr txBox="1"/>
          <p:nvPr/>
        </p:nvSpPr>
        <p:spPr>
          <a:xfrm>
            <a:off x="192657" y="2413342"/>
            <a:ext cx="2211214" cy="6587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775">
            <a:spAutoFit/>
          </a:bodyPr>
          <a:lstStyle/>
          <a:p>
            <a:pPr indent="-115454" lvl="0" marL="82556" marR="600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8"/>
              <a:buFont typeface="Arial"/>
              <a:buChar char="•"/>
            </a:pPr>
            <a:r>
              <a:rPr lang="es-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Datos distribuidos  en los workers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7"/>
          <p:cNvSpPr txBox="1"/>
          <p:nvPr/>
        </p:nvSpPr>
        <p:spPr>
          <a:xfrm>
            <a:off x="392641" y="3113631"/>
            <a:ext cx="1467870" cy="32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50">
            <a:spAutoFit/>
          </a:bodyPr>
          <a:lstStyle/>
          <a:p>
            <a:pPr indent="-115454" lvl="0" marL="8255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8"/>
              <a:buFont typeface="Arial"/>
              <a:buChar char="•"/>
            </a:pPr>
            <a:r>
              <a:rPr lang="es-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Inmutables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2172618" y="2817669"/>
            <a:ext cx="563650" cy="436061"/>
          </a:xfrm>
          <a:custGeom>
            <a:rect b="b" l="l" r="r" t="t"/>
            <a:pathLst>
              <a:path extrusionOk="0" h="368935" w="476885">
                <a:moveTo>
                  <a:pt x="291592" y="0"/>
                </a:moveTo>
                <a:lnTo>
                  <a:pt x="291846" y="73787"/>
                </a:lnTo>
                <a:lnTo>
                  <a:pt x="0" y="74802"/>
                </a:lnTo>
                <a:lnTo>
                  <a:pt x="889" y="296164"/>
                </a:lnTo>
                <a:lnTo>
                  <a:pt x="292608" y="295148"/>
                </a:lnTo>
                <a:lnTo>
                  <a:pt x="292989" y="368935"/>
                </a:lnTo>
                <a:lnTo>
                  <a:pt x="476758" y="183769"/>
                </a:lnTo>
                <a:lnTo>
                  <a:pt x="291592" y="0"/>
                </a:lnTo>
                <a:close/>
              </a:path>
            </a:pathLst>
          </a:custGeom>
          <a:solidFill>
            <a:srgbClr val="B3CCA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2964586" y="1210811"/>
            <a:ext cx="1936553" cy="731021"/>
          </a:xfrm>
          <a:custGeom>
            <a:rect b="b" l="l" r="r" t="t"/>
            <a:pathLst>
              <a:path extrusionOk="0" h="618489" w="1481454">
                <a:moveTo>
                  <a:pt x="1419478" y="0"/>
                </a:moveTo>
                <a:lnTo>
                  <a:pt x="61848" y="0"/>
                </a:lnTo>
                <a:lnTo>
                  <a:pt x="37772" y="4859"/>
                </a:lnTo>
                <a:lnTo>
                  <a:pt x="18113" y="18113"/>
                </a:lnTo>
                <a:lnTo>
                  <a:pt x="4859" y="37772"/>
                </a:lnTo>
                <a:lnTo>
                  <a:pt x="0" y="61849"/>
                </a:lnTo>
                <a:lnTo>
                  <a:pt x="0" y="556133"/>
                </a:lnTo>
                <a:lnTo>
                  <a:pt x="4859" y="580209"/>
                </a:lnTo>
                <a:lnTo>
                  <a:pt x="18113" y="599868"/>
                </a:lnTo>
                <a:lnTo>
                  <a:pt x="37772" y="613122"/>
                </a:lnTo>
                <a:lnTo>
                  <a:pt x="61848" y="617982"/>
                </a:lnTo>
                <a:lnTo>
                  <a:pt x="1419478" y="617982"/>
                </a:lnTo>
                <a:lnTo>
                  <a:pt x="1443555" y="613122"/>
                </a:lnTo>
                <a:lnTo>
                  <a:pt x="1463214" y="599868"/>
                </a:lnTo>
                <a:lnTo>
                  <a:pt x="1476468" y="580209"/>
                </a:lnTo>
                <a:lnTo>
                  <a:pt x="1481327" y="556133"/>
                </a:lnTo>
                <a:lnTo>
                  <a:pt x="1481327" y="61849"/>
                </a:lnTo>
                <a:lnTo>
                  <a:pt x="1476468" y="37772"/>
                </a:lnTo>
                <a:lnTo>
                  <a:pt x="1463214" y="18113"/>
                </a:lnTo>
                <a:lnTo>
                  <a:pt x="1443555" y="4859"/>
                </a:lnTo>
                <a:lnTo>
                  <a:pt x="1419478" y="0"/>
                </a:lnTo>
                <a:close/>
              </a:path>
            </a:pathLst>
          </a:custGeom>
          <a:solidFill>
            <a:srgbClr val="539E3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7"/>
          <p:cNvSpPr txBox="1"/>
          <p:nvPr/>
        </p:nvSpPr>
        <p:spPr>
          <a:xfrm>
            <a:off x="2968691" y="1420335"/>
            <a:ext cx="1947199" cy="387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775">
            <a:spAutoFit/>
          </a:bodyPr>
          <a:lstStyle/>
          <a:p>
            <a:pPr indent="0" lvl="0" marL="14605" marR="5715" rtl="0" algn="ctr">
              <a:lnSpc>
                <a:spcPct val="7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Serie de  transformaciones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5" name="Google Shape;395;p27"/>
          <p:cNvGrpSpPr/>
          <p:nvPr/>
        </p:nvGrpSpPr>
        <p:grpSpPr>
          <a:xfrm>
            <a:off x="2903675" y="2145588"/>
            <a:ext cx="2201219" cy="1948720"/>
            <a:chOff x="2793110" y="2057019"/>
            <a:chExt cx="1506570" cy="1537335"/>
          </a:xfrm>
        </p:grpSpPr>
        <p:sp>
          <p:nvSpPr>
            <p:cNvPr id="396" name="Google Shape;396;p27"/>
            <p:cNvSpPr/>
            <p:nvPr/>
          </p:nvSpPr>
          <p:spPr>
            <a:xfrm>
              <a:off x="2793110" y="2057019"/>
              <a:ext cx="1506570" cy="1518086"/>
            </a:xfrm>
            <a:custGeom>
              <a:rect b="b" l="l" r="r" t="t"/>
              <a:pathLst>
                <a:path extrusionOk="0" h="1537335" w="1482089">
                  <a:moveTo>
                    <a:pt x="1333880" y="0"/>
                  </a:moveTo>
                  <a:lnTo>
                    <a:pt x="148208" y="0"/>
                  </a:lnTo>
                  <a:lnTo>
                    <a:pt x="101339" y="7549"/>
                  </a:lnTo>
                  <a:lnTo>
                    <a:pt x="60652" y="28578"/>
                  </a:lnTo>
                  <a:lnTo>
                    <a:pt x="28578" y="60652"/>
                  </a:lnTo>
                  <a:lnTo>
                    <a:pt x="7549" y="101339"/>
                  </a:lnTo>
                  <a:lnTo>
                    <a:pt x="0" y="148208"/>
                  </a:lnTo>
                  <a:lnTo>
                    <a:pt x="0" y="1388745"/>
                  </a:lnTo>
                  <a:lnTo>
                    <a:pt x="7549" y="1435614"/>
                  </a:lnTo>
                  <a:lnTo>
                    <a:pt x="28578" y="1476301"/>
                  </a:lnTo>
                  <a:lnTo>
                    <a:pt x="60652" y="1508375"/>
                  </a:lnTo>
                  <a:lnTo>
                    <a:pt x="101339" y="1529404"/>
                  </a:lnTo>
                  <a:lnTo>
                    <a:pt x="148208" y="1536954"/>
                  </a:lnTo>
                  <a:lnTo>
                    <a:pt x="1333880" y="1536954"/>
                  </a:lnTo>
                  <a:lnTo>
                    <a:pt x="1380750" y="1529404"/>
                  </a:lnTo>
                  <a:lnTo>
                    <a:pt x="1421437" y="1508375"/>
                  </a:lnTo>
                  <a:lnTo>
                    <a:pt x="1453511" y="1476301"/>
                  </a:lnTo>
                  <a:lnTo>
                    <a:pt x="1474540" y="1435614"/>
                  </a:lnTo>
                  <a:lnTo>
                    <a:pt x="1482089" y="1388745"/>
                  </a:lnTo>
                  <a:lnTo>
                    <a:pt x="1482089" y="148208"/>
                  </a:lnTo>
                  <a:lnTo>
                    <a:pt x="1474540" y="101339"/>
                  </a:lnTo>
                  <a:lnTo>
                    <a:pt x="1453511" y="60652"/>
                  </a:lnTo>
                  <a:lnTo>
                    <a:pt x="1421437" y="28578"/>
                  </a:lnTo>
                  <a:lnTo>
                    <a:pt x="1380750" y="7549"/>
                  </a:lnTo>
                  <a:lnTo>
                    <a:pt x="1333880" y="0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Operaciones cuyo  resultado es otro  RDD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2793110" y="2057019"/>
              <a:ext cx="1482090" cy="1537335"/>
            </a:xfrm>
            <a:custGeom>
              <a:rect b="b" l="l" r="r" t="t"/>
              <a:pathLst>
                <a:path extrusionOk="0" h="1537335" w="1482089">
                  <a:moveTo>
                    <a:pt x="0" y="148208"/>
                  </a:moveTo>
                  <a:lnTo>
                    <a:pt x="7549" y="101339"/>
                  </a:lnTo>
                  <a:lnTo>
                    <a:pt x="28578" y="60652"/>
                  </a:lnTo>
                  <a:lnTo>
                    <a:pt x="60652" y="28578"/>
                  </a:lnTo>
                  <a:lnTo>
                    <a:pt x="101339" y="7549"/>
                  </a:lnTo>
                  <a:lnTo>
                    <a:pt x="148208" y="0"/>
                  </a:lnTo>
                  <a:lnTo>
                    <a:pt x="1333880" y="0"/>
                  </a:lnTo>
                  <a:lnTo>
                    <a:pt x="1380750" y="7549"/>
                  </a:lnTo>
                  <a:lnTo>
                    <a:pt x="1421437" y="28578"/>
                  </a:lnTo>
                  <a:lnTo>
                    <a:pt x="1453511" y="60652"/>
                  </a:lnTo>
                  <a:lnTo>
                    <a:pt x="1474540" y="101339"/>
                  </a:lnTo>
                  <a:lnTo>
                    <a:pt x="1482089" y="148208"/>
                  </a:lnTo>
                  <a:lnTo>
                    <a:pt x="1482089" y="1388745"/>
                  </a:lnTo>
                  <a:lnTo>
                    <a:pt x="1474540" y="1435614"/>
                  </a:lnTo>
                  <a:lnTo>
                    <a:pt x="1453511" y="1476301"/>
                  </a:lnTo>
                  <a:lnTo>
                    <a:pt x="1421437" y="1508375"/>
                  </a:lnTo>
                  <a:lnTo>
                    <a:pt x="1380750" y="1529404"/>
                  </a:lnTo>
                  <a:lnTo>
                    <a:pt x="1333880" y="1536954"/>
                  </a:lnTo>
                  <a:lnTo>
                    <a:pt x="148208" y="1536954"/>
                  </a:lnTo>
                  <a:lnTo>
                    <a:pt x="101339" y="1529404"/>
                  </a:lnTo>
                  <a:lnTo>
                    <a:pt x="60652" y="1508375"/>
                  </a:lnTo>
                  <a:lnTo>
                    <a:pt x="28578" y="1476301"/>
                  </a:lnTo>
                  <a:lnTo>
                    <a:pt x="7549" y="1435614"/>
                  </a:lnTo>
                  <a:lnTo>
                    <a:pt x="0" y="1388745"/>
                  </a:lnTo>
                  <a:lnTo>
                    <a:pt x="0" y="148208"/>
                  </a:lnTo>
                  <a:close/>
                </a:path>
              </a:pathLst>
            </a:custGeom>
            <a:noFill/>
            <a:ln cap="flat" cmpd="sng" w="19050">
              <a:solidFill>
                <a:srgbClr val="539E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8" name="Google Shape;398;p27"/>
          <p:cNvSpPr txBox="1"/>
          <p:nvPr/>
        </p:nvSpPr>
        <p:spPr>
          <a:xfrm>
            <a:off x="3056910" y="3368737"/>
            <a:ext cx="1928774" cy="431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775">
            <a:spAutoFit/>
          </a:bodyPr>
          <a:lstStyle/>
          <a:p>
            <a:pPr indent="-115454" lvl="0" marL="82550" marR="5715" rtl="0" algn="l">
              <a:lnSpc>
                <a:spcPct val="673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8"/>
              <a:buFont typeface="Arial"/>
              <a:buChar char="•"/>
            </a:pPr>
            <a:r>
              <a:rPr lang="es-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se ejecutan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" marR="5715" rtl="0" algn="l">
              <a:lnSpc>
                <a:spcPct val="67350"/>
              </a:lnSpc>
              <a:spcBef>
                <a:spcPts val="337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inmediatamente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7"/>
          <p:cNvSpPr/>
          <p:nvPr/>
        </p:nvSpPr>
        <p:spPr>
          <a:xfrm>
            <a:off x="4992887" y="2795690"/>
            <a:ext cx="563650" cy="436061"/>
          </a:xfrm>
          <a:custGeom>
            <a:rect b="b" l="l" r="r" t="t"/>
            <a:pathLst>
              <a:path extrusionOk="0" h="368935" w="476885">
                <a:moveTo>
                  <a:pt x="292862" y="0"/>
                </a:moveTo>
                <a:lnTo>
                  <a:pt x="292608" y="73787"/>
                </a:lnTo>
                <a:lnTo>
                  <a:pt x="762" y="72643"/>
                </a:lnTo>
                <a:lnTo>
                  <a:pt x="0" y="294004"/>
                </a:lnTo>
                <a:lnTo>
                  <a:pt x="291719" y="295147"/>
                </a:lnTo>
                <a:lnTo>
                  <a:pt x="291464" y="368934"/>
                </a:lnTo>
                <a:lnTo>
                  <a:pt x="476631" y="185038"/>
                </a:lnTo>
                <a:lnTo>
                  <a:pt x="292862" y="0"/>
                </a:lnTo>
                <a:close/>
              </a:path>
            </a:pathLst>
          </a:custGeom>
          <a:solidFill>
            <a:srgbClr val="B3CCA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7"/>
          <p:cNvSpPr/>
          <p:nvPr/>
        </p:nvSpPr>
        <p:spPr>
          <a:xfrm>
            <a:off x="5718925" y="1220246"/>
            <a:ext cx="1751748" cy="729520"/>
          </a:xfrm>
          <a:custGeom>
            <a:rect b="b" l="l" r="r" t="t"/>
            <a:pathLst>
              <a:path extrusionOk="0" h="617219" w="1482089">
                <a:moveTo>
                  <a:pt x="1420367" y="0"/>
                </a:moveTo>
                <a:lnTo>
                  <a:pt x="61722" y="0"/>
                </a:lnTo>
                <a:lnTo>
                  <a:pt x="37719" y="4857"/>
                </a:lnTo>
                <a:lnTo>
                  <a:pt x="18097" y="18097"/>
                </a:lnTo>
                <a:lnTo>
                  <a:pt x="4857" y="37718"/>
                </a:lnTo>
                <a:lnTo>
                  <a:pt x="0" y="61721"/>
                </a:lnTo>
                <a:lnTo>
                  <a:pt x="0" y="555497"/>
                </a:lnTo>
                <a:lnTo>
                  <a:pt x="4857" y="579501"/>
                </a:lnTo>
                <a:lnTo>
                  <a:pt x="18097" y="599122"/>
                </a:lnTo>
                <a:lnTo>
                  <a:pt x="37719" y="612362"/>
                </a:lnTo>
                <a:lnTo>
                  <a:pt x="61722" y="617219"/>
                </a:lnTo>
                <a:lnTo>
                  <a:pt x="1420367" y="617219"/>
                </a:lnTo>
                <a:lnTo>
                  <a:pt x="1444370" y="612362"/>
                </a:lnTo>
                <a:lnTo>
                  <a:pt x="1463992" y="599122"/>
                </a:lnTo>
                <a:lnTo>
                  <a:pt x="1477232" y="579501"/>
                </a:lnTo>
                <a:lnTo>
                  <a:pt x="1482089" y="555497"/>
                </a:lnTo>
                <a:lnTo>
                  <a:pt x="1482089" y="61721"/>
                </a:lnTo>
                <a:lnTo>
                  <a:pt x="1477232" y="37718"/>
                </a:lnTo>
                <a:lnTo>
                  <a:pt x="1463992" y="18097"/>
                </a:lnTo>
                <a:lnTo>
                  <a:pt x="1444370" y="4857"/>
                </a:lnTo>
                <a:lnTo>
                  <a:pt x="1420367" y="0"/>
                </a:lnTo>
                <a:close/>
              </a:path>
            </a:pathLst>
          </a:custGeom>
          <a:solidFill>
            <a:srgbClr val="539E3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7"/>
          <p:cNvSpPr txBox="1"/>
          <p:nvPr/>
        </p:nvSpPr>
        <p:spPr>
          <a:xfrm>
            <a:off x="6243549" y="1475592"/>
            <a:ext cx="1190871" cy="29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0" lvl="0" marL="150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Cache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2" name="Google Shape;402;p27"/>
          <p:cNvGrpSpPr/>
          <p:nvPr/>
        </p:nvGrpSpPr>
        <p:grpSpPr>
          <a:xfrm>
            <a:off x="5622525" y="2147145"/>
            <a:ext cx="2110100" cy="1794294"/>
            <a:chOff x="5173598" y="2083689"/>
            <a:chExt cx="1481455" cy="1502410"/>
          </a:xfrm>
        </p:grpSpPr>
        <p:sp>
          <p:nvSpPr>
            <p:cNvPr id="403" name="Google Shape;403;p27"/>
            <p:cNvSpPr/>
            <p:nvPr/>
          </p:nvSpPr>
          <p:spPr>
            <a:xfrm>
              <a:off x="5173598" y="2083689"/>
              <a:ext cx="1481455" cy="1502410"/>
            </a:xfrm>
            <a:custGeom>
              <a:rect b="b" l="l" r="r" t="t"/>
              <a:pathLst>
                <a:path extrusionOk="0" h="1502410" w="1481454">
                  <a:moveTo>
                    <a:pt x="1333246" y="0"/>
                  </a:moveTo>
                  <a:lnTo>
                    <a:pt x="148081" y="0"/>
                  </a:lnTo>
                  <a:lnTo>
                    <a:pt x="101274" y="7548"/>
                  </a:lnTo>
                  <a:lnTo>
                    <a:pt x="60624" y="28569"/>
                  </a:lnTo>
                  <a:lnTo>
                    <a:pt x="28569" y="60624"/>
                  </a:lnTo>
                  <a:lnTo>
                    <a:pt x="7548" y="101274"/>
                  </a:lnTo>
                  <a:lnTo>
                    <a:pt x="0" y="148081"/>
                  </a:lnTo>
                  <a:lnTo>
                    <a:pt x="0" y="1353820"/>
                  </a:lnTo>
                  <a:lnTo>
                    <a:pt x="7548" y="1400627"/>
                  </a:lnTo>
                  <a:lnTo>
                    <a:pt x="28569" y="1441277"/>
                  </a:lnTo>
                  <a:lnTo>
                    <a:pt x="60624" y="1473332"/>
                  </a:lnTo>
                  <a:lnTo>
                    <a:pt x="101274" y="1494353"/>
                  </a:lnTo>
                  <a:lnTo>
                    <a:pt x="148081" y="1501902"/>
                  </a:lnTo>
                  <a:lnTo>
                    <a:pt x="1333246" y="1501902"/>
                  </a:lnTo>
                  <a:lnTo>
                    <a:pt x="1380053" y="1494353"/>
                  </a:lnTo>
                  <a:lnTo>
                    <a:pt x="1420703" y="1473332"/>
                  </a:lnTo>
                  <a:lnTo>
                    <a:pt x="1452758" y="1441277"/>
                  </a:lnTo>
                  <a:lnTo>
                    <a:pt x="1473779" y="1400627"/>
                  </a:lnTo>
                  <a:lnTo>
                    <a:pt x="1481327" y="1353820"/>
                  </a:lnTo>
                  <a:lnTo>
                    <a:pt x="1481327" y="148081"/>
                  </a:lnTo>
                  <a:lnTo>
                    <a:pt x="1473779" y="101274"/>
                  </a:lnTo>
                  <a:lnTo>
                    <a:pt x="1452758" y="60624"/>
                  </a:lnTo>
                  <a:lnTo>
                    <a:pt x="1420703" y="28569"/>
                  </a:lnTo>
                  <a:lnTo>
                    <a:pt x="1380053" y="7548"/>
                  </a:lnTo>
                  <a:lnTo>
                    <a:pt x="1333246" y="0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5173598" y="2083689"/>
              <a:ext cx="1481455" cy="1502410"/>
            </a:xfrm>
            <a:custGeom>
              <a:rect b="b" l="l" r="r" t="t"/>
              <a:pathLst>
                <a:path extrusionOk="0" h="1502410" w="1481454">
                  <a:moveTo>
                    <a:pt x="0" y="148081"/>
                  </a:moveTo>
                  <a:lnTo>
                    <a:pt x="7548" y="101274"/>
                  </a:lnTo>
                  <a:lnTo>
                    <a:pt x="28569" y="60624"/>
                  </a:lnTo>
                  <a:lnTo>
                    <a:pt x="60624" y="28569"/>
                  </a:lnTo>
                  <a:lnTo>
                    <a:pt x="101274" y="7548"/>
                  </a:lnTo>
                  <a:lnTo>
                    <a:pt x="148081" y="0"/>
                  </a:lnTo>
                  <a:lnTo>
                    <a:pt x="1333246" y="0"/>
                  </a:lnTo>
                  <a:lnTo>
                    <a:pt x="1380053" y="7548"/>
                  </a:lnTo>
                  <a:lnTo>
                    <a:pt x="1420703" y="28569"/>
                  </a:lnTo>
                  <a:lnTo>
                    <a:pt x="1452758" y="60624"/>
                  </a:lnTo>
                  <a:lnTo>
                    <a:pt x="1473779" y="101274"/>
                  </a:lnTo>
                  <a:lnTo>
                    <a:pt x="1481327" y="148081"/>
                  </a:lnTo>
                  <a:lnTo>
                    <a:pt x="1481327" y="1353820"/>
                  </a:lnTo>
                  <a:lnTo>
                    <a:pt x="1473779" y="1400627"/>
                  </a:lnTo>
                  <a:lnTo>
                    <a:pt x="1452758" y="1441277"/>
                  </a:lnTo>
                  <a:lnTo>
                    <a:pt x="1420703" y="1473332"/>
                  </a:lnTo>
                  <a:lnTo>
                    <a:pt x="1380053" y="1494353"/>
                  </a:lnTo>
                  <a:lnTo>
                    <a:pt x="1333246" y="1501902"/>
                  </a:lnTo>
                  <a:lnTo>
                    <a:pt x="148081" y="1501902"/>
                  </a:lnTo>
                  <a:lnTo>
                    <a:pt x="101274" y="1494353"/>
                  </a:lnTo>
                  <a:lnTo>
                    <a:pt x="60624" y="1473332"/>
                  </a:lnTo>
                  <a:lnTo>
                    <a:pt x="28569" y="1441277"/>
                  </a:lnTo>
                  <a:lnTo>
                    <a:pt x="7548" y="1400627"/>
                  </a:lnTo>
                  <a:lnTo>
                    <a:pt x="0" y="1353820"/>
                  </a:lnTo>
                  <a:lnTo>
                    <a:pt x="0" y="148081"/>
                  </a:lnTo>
                  <a:close/>
                </a:path>
              </a:pathLst>
            </a:custGeom>
            <a:noFill/>
            <a:ln cap="flat" cmpd="sng" w="19050">
              <a:solidFill>
                <a:srgbClr val="539E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" name="Google Shape;405;p27"/>
          <p:cNvSpPr txBox="1"/>
          <p:nvPr/>
        </p:nvSpPr>
        <p:spPr>
          <a:xfrm>
            <a:off x="5722881" y="2277579"/>
            <a:ext cx="2100393" cy="994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1275">
            <a:spAutoFit/>
          </a:bodyPr>
          <a:lstStyle/>
          <a:p>
            <a:pPr indent="-103908" lvl="0" marL="82556" marR="6004" rtl="0" algn="l">
              <a:lnSpc>
                <a:spcPct val="863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6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Algún RDD se  puede mantener  en memoria  mediante la  función cache()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7"/>
          <p:cNvSpPr txBox="1"/>
          <p:nvPr/>
        </p:nvSpPr>
        <p:spPr>
          <a:xfrm>
            <a:off x="5830187" y="3545897"/>
            <a:ext cx="2017140" cy="291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50">
            <a:spAutoFit/>
          </a:bodyPr>
          <a:lstStyle/>
          <a:p>
            <a:pPr indent="-103908" lvl="0" marL="8255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6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Evita recalcular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7"/>
          <p:cNvSpPr/>
          <p:nvPr/>
        </p:nvSpPr>
        <p:spPr>
          <a:xfrm>
            <a:off x="8293163" y="1299535"/>
            <a:ext cx="2092190" cy="623070"/>
          </a:xfrm>
          <a:custGeom>
            <a:rect b="b" l="l" r="r" t="t"/>
            <a:pathLst>
              <a:path extrusionOk="0" h="617219" w="1482090">
                <a:moveTo>
                  <a:pt x="1420368" y="0"/>
                </a:moveTo>
                <a:lnTo>
                  <a:pt x="61722" y="0"/>
                </a:lnTo>
                <a:lnTo>
                  <a:pt x="37719" y="4857"/>
                </a:lnTo>
                <a:lnTo>
                  <a:pt x="18097" y="18097"/>
                </a:lnTo>
                <a:lnTo>
                  <a:pt x="4857" y="37718"/>
                </a:lnTo>
                <a:lnTo>
                  <a:pt x="0" y="61721"/>
                </a:lnTo>
                <a:lnTo>
                  <a:pt x="0" y="555497"/>
                </a:lnTo>
                <a:lnTo>
                  <a:pt x="4857" y="579501"/>
                </a:lnTo>
                <a:lnTo>
                  <a:pt x="18097" y="599122"/>
                </a:lnTo>
                <a:lnTo>
                  <a:pt x="37719" y="612362"/>
                </a:lnTo>
                <a:lnTo>
                  <a:pt x="61722" y="617219"/>
                </a:lnTo>
                <a:lnTo>
                  <a:pt x="1420368" y="617219"/>
                </a:lnTo>
                <a:lnTo>
                  <a:pt x="1444371" y="612362"/>
                </a:lnTo>
                <a:lnTo>
                  <a:pt x="1463992" y="599122"/>
                </a:lnTo>
                <a:lnTo>
                  <a:pt x="1477232" y="579501"/>
                </a:lnTo>
                <a:lnTo>
                  <a:pt x="1482090" y="555497"/>
                </a:lnTo>
                <a:lnTo>
                  <a:pt x="1482090" y="61721"/>
                </a:lnTo>
                <a:lnTo>
                  <a:pt x="1477232" y="37718"/>
                </a:lnTo>
                <a:lnTo>
                  <a:pt x="1463992" y="18097"/>
                </a:lnTo>
                <a:lnTo>
                  <a:pt x="1444371" y="4857"/>
                </a:lnTo>
                <a:lnTo>
                  <a:pt x="1420368" y="0"/>
                </a:lnTo>
                <a:close/>
              </a:path>
            </a:pathLst>
          </a:custGeom>
          <a:solidFill>
            <a:srgbClr val="539E3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acciones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8" name="Google Shape;408;p27"/>
          <p:cNvGrpSpPr/>
          <p:nvPr/>
        </p:nvGrpSpPr>
        <p:grpSpPr>
          <a:xfrm>
            <a:off x="8219306" y="1993144"/>
            <a:ext cx="2346612" cy="3164926"/>
            <a:chOff x="7554086" y="2083689"/>
            <a:chExt cx="1481455" cy="1502410"/>
          </a:xfrm>
        </p:grpSpPr>
        <p:sp>
          <p:nvSpPr>
            <p:cNvPr id="409" name="Google Shape;409;p27"/>
            <p:cNvSpPr/>
            <p:nvPr/>
          </p:nvSpPr>
          <p:spPr>
            <a:xfrm>
              <a:off x="7554086" y="2083689"/>
              <a:ext cx="1481455" cy="1502410"/>
            </a:xfrm>
            <a:custGeom>
              <a:rect b="b" l="l" r="r" t="t"/>
              <a:pathLst>
                <a:path extrusionOk="0" h="1502410" w="1481454">
                  <a:moveTo>
                    <a:pt x="1333246" y="0"/>
                  </a:moveTo>
                  <a:lnTo>
                    <a:pt x="148082" y="0"/>
                  </a:lnTo>
                  <a:lnTo>
                    <a:pt x="101274" y="7548"/>
                  </a:lnTo>
                  <a:lnTo>
                    <a:pt x="60624" y="28569"/>
                  </a:lnTo>
                  <a:lnTo>
                    <a:pt x="28569" y="60624"/>
                  </a:lnTo>
                  <a:lnTo>
                    <a:pt x="7548" y="101274"/>
                  </a:lnTo>
                  <a:lnTo>
                    <a:pt x="0" y="148081"/>
                  </a:lnTo>
                  <a:lnTo>
                    <a:pt x="0" y="1353820"/>
                  </a:lnTo>
                  <a:lnTo>
                    <a:pt x="7548" y="1400627"/>
                  </a:lnTo>
                  <a:lnTo>
                    <a:pt x="28569" y="1441277"/>
                  </a:lnTo>
                  <a:lnTo>
                    <a:pt x="60624" y="1473332"/>
                  </a:lnTo>
                  <a:lnTo>
                    <a:pt x="101274" y="1494353"/>
                  </a:lnTo>
                  <a:lnTo>
                    <a:pt x="148082" y="1501902"/>
                  </a:lnTo>
                  <a:lnTo>
                    <a:pt x="1333246" y="1501902"/>
                  </a:lnTo>
                  <a:lnTo>
                    <a:pt x="1380053" y="1494353"/>
                  </a:lnTo>
                  <a:lnTo>
                    <a:pt x="1420703" y="1473332"/>
                  </a:lnTo>
                  <a:lnTo>
                    <a:pt x="1452758" y="1441277"/>
                  </a:lnTo>
                  <a:lnTo>
                    <a:pt x="1473779" y="1400627"/>
                  </a:lnTo>
                  <a:lnTo>
                    <a:pt x="1481328" y="1353820"/>
                  </a:lnTo>
                  <a:lnTo>
                    <a:pt x="1481328" y="148081"/>
                  </a:lnTo>
                  <a:lnTo>
                    <a:pt x="1473779" y="101274"/>
                  </a:lnTo>
                  <a:lnTo>
                    <a:pt x="1452758" y="60624"/>
                  </a:lnTo>
                  <a:lnTo>
                    <a:pt x="1420703" y="28569"/>
                  </a:lnTo>
                  <a:lnTo>
                    <a:pt x="1380053" y="7548"/>
                  </a:lnTo>
                  <a:lnTo>
                    <a:pt x="1333246" y="0"/>
                  </a:lnTo>
                  <a:close/>
                </a:path>
              </a:pathLst>
            </a:custGeom>
            <a:solidFill>
              <a:srgbClr val="FFFFFF">
                <a:alpha val="8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7554086" y="2083689"/>
              <a:ext cx="1481455" cy="1502410"/>
            </a:xfrm>
            <a:custGeom>
              <a:rect b="b" l="l" r="r" t="t"/>
              <a:pathLst>
                <a:path extrusionOk="0" h="1502410" w="1481454">
                  <a:moveTo>
                    <a:pt x="0" y="148081"/>
                  </a:moveTo>
                  <a:lnTo>
                    <a:pt x="7548" y="101274"/>
                  </a:lnTo>
                  <a:lnTo>
                    <a:pt x="28569" y="60624"/>
                  </a:lnTo>
                  <a:lnTo>
                    <a:pt x="60624" y="28569"/>
                  </a:lnTo>
                  <a:lnTo>
                    <a:pt x="101274" y="7548"/>
                  </a:lnTo>
                  <a:lnTo>
                    <a:pt x="148082" y="0"/>
                  </a:lnTo>
                  <a:lnTo>
                    <a:pt x="1333246" y="0"/>
                  </a:lnTo>
                  <a:lnTo>
                    <a:pt x="1380053" y="7548"/>
                  </a:lnTo>
                  <a:lnTo>
                    <a:pt x="1420703" y="28569"/>
                  </a:lnTo>
                  <a:lnTo>
                    <a:pt x="1452758" y="60624"/>
                  </a:lnTo>
                  <a:lnTo>
                    <a:pt x="1473779" y="101274"/>
                  </a:lnTo>
                  <a:lnTo>
                    <a:pt x="1481328" y="148081"/>
                  </a:lnTo>
                  <a:lnTo>
                    <a:pt x="1481328" y="1353820"/>
                  </a:lnTo>
                  <a:lnTo>
                    <a:pt x="1473779" y="1400627"/>
                  </a:lnTo>
                  <a:lnTo>
                    <a:pt x="1452758" y="1441277"/>
                  </a:lnTo>
                  <a:lnTo>
                    <a:pt x="1420703" y="1473332"/>
                  </a:lnTo>
                  <a:lnTo>
                    <a:pt x="1380053" y="1494353"/>
                  </a:lnTo>
                  <a:lnTo>
                    <a:pt x="1333246" y="1501902"/>
                  </a:lnTo>
                  <a:lnTo>
                    <a:pt x="148082" y="1501902"/>
                  </a:lnTo>
                  <a:lnTo>
                    <a:pt x="101274" y="1494353"/>
                  </a:lnTo>
                  <a:lnTo>
                    <a:pt x="60624" y="1473332"/>
                  </a:lnTo>
                  <a:lnTo>
                    <a:pt x="28569" y="1441277"/>
                  </a:lnTo>
                  <a:lnTo>
                    <a:pt x="7548" y="1400627"/>
                  </a:lnTo>
                  <a:lnTo>
                    <a:pt x="0" y="1353820"/>
                  </a:lnTo>
                  <a:lnTo>
                    <a:pt x="0" y="148081"/>
                  </a:lnTo>
                  <a:close/>
                </a:path>
              </a:pathLst>
            </a:custGeom>
            <a:noFill/>
            <a:ln cap="flat" cmpd="sng" w="19050">
              <a:solidFill>
                <a:srgbClr val="539E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1" name="Google Shape;411;p27"/>
          <p:cNvSpPr txBox="1"/>
          <p:nvPr/>
        </p:nvSpPr>
        <p:spPr>
          <a:xfrm>
            <a:off x="8363734" y="2187131"/>
            <a:ext cx="1734643" cy="995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025">
            <a:spAutoFit/>
          </a:bodyPr>
          <a:lstStyle/>
          <a:p>
            <a:pPr indent="-103908" lvl="0" marL="82556" marR="6004" rtl="0" algn="l">
              <a:lnSpc>
                <a:spcPct val="861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6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Operaciones que  devuelven  resultados al driver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7"/>
          <p:cNvSpPr txBox="1"/>
          <p:nvPr/>
        </p:nvSpPr>
        <p:spPr>
          <a:xfrm>
            <a:off x="8289973" y="3577702"/>
            <a:ext cx="2057629" cy="995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025">
            <a:spAutoFit/>
          </a:bodyPr>
          <a:lstStyle/>
          <a:p>
            <a:pPr indent="-103908" lvl="0" marL="82556" marR="6004" rtl="0" algn="l">
              <a:lnSpc>
                <a:spcPct val="864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6"/>
              <a:buFont typeface="Arial"/>
              <a:buChar char="•"/>
            </a:pPr>
            <a:r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Desencadenan la  ejecución de las  transformaciones  definidas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7"/>
          <p:cNvSpPr/>
          <p:nvPr/>
        </p:nvSpPr>
        <p:spPr>
          <a:xfrm>
            <a:off x="7745361" y="2836081"/>
            <a:ext cx="562901" cy="436061"/>
          </a:xfrm>
          <a:custGeom>
            <a:rect b="b" l="l" r="r" t="t"/>
            <a:pathLst>
              <a:path extrusionOk="0" h="368935" w="476250">
                <a:moveTo>
                  <a:pt x="291846" y="0"/>
                </a:moveTo>
                <a:lnTo>
                  <a:pt x="291846" y="73787"/>
                </a:lnTo>
                <a:lnTo>
                  <a:pt x="0" y="73787"/>
                </a:lnTo>
                <a:lnTo>
                  <a:pt x="0" y="295021"/>
                </a:lnTo>
                <a:lnTo>
                  <a:pt x="291846" y="295021"/>
                </a:lnTo>
                <a:lnTo>
                  <a:pt x="291846" y="368808"/>
                </a:lnTo>
                <a:lnTo>
                  <a:pt x="476250" y="184403"/>
                </a:lnTo>
                <a:lnTo>
                  <a:pt x="291846" y="0"/>
                </a:lnTo>
                <a:close/>
              </a:path>
            </a:pathLst>
          </a:custGeom>
          <a:solidFill>
            <a:srgbClr val="B3CCA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7"/>
          <p:cNvSpPr txBox="1"/>
          <p:nvPr/>
        </p:nvSpPr>
        <p:spPr>
          <a:xfrm>
            <a:off x="392641" y="4511644"/>
            <a:ext cx="7638192" cy="384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0" lvl="0" marL="150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sng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Transformaciones:</a:t>
            </a:r>
            <a:r>
              <a:rPr b="0" i="0" lang="es-ES" sz="2400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 devuelven otro RDD</a:t>
            </a:r>
            <a:endParaRPr b="1" i="0" sz="2400">
              <a:solidFill>
                <a:srgbClr val="8C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7"/>
          <p:cNvSpPr txBox="1"/>
          <p:nvPr/>
        </p:nvSpPr>
        <p:spPr>
          <a:xfrm>
            <a:off x="428784" y="5089211"/>
            <a:ext cx="7638192" cy="384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0" lvl="0" marL="150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sng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Acciones:</a:t>
            </a:r>
            <a:r>
              <a:rPr b="0" i="0" lang="es-ES" sz="2400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 devuelven un valor</a:t>
            </a:r>
            <a:endParaRPr b="1" i="0" sz="2400">
              <a:solidFill>
                <a:srgbClr val="8C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7"/>
          <p:cNvSpPr/>
          <p:nvPr/>
        </p:nvSpPr>
        <p:spPr>
          <a:xfrm>
            <a:off x="5084" y="201092"/>
            <a:ext cx="1058334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SPARK RDDs: Realizar procesado, resolver problema</a:t>
            </a:r>
            <a:endParaRPr b="1" sz="32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8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422" name="Google Shape;422;p28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8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8"/>
          <p:cNvSpPr txBox="1"/>
          <p:nvPr/>
        </p:nvSpPr>
        <p:spPr>
          <a:xfrm>
            <a:off x="222251" y="1535107"/>
            <a:ext cx="10585449" cy="3788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7825" lvl="0" marL="393065" marR="993139" rtl="0" algn="l">
              <a:lnSpc>
                <a:spcPct val="105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el </a:t>
            </a:r>
            <a:r>
              <a:rPr b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panel de la izquierda </a:t>
            </a: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nos vamos a la opción </a:t>
            </a:r>
            <a:r>
              <a:rPr b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“Compute”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28"/>
          <p:cNvPicPr preferRelativeResize="0"/>
          <p:nvPr/>
        </p:nvPicPr>
        <p:blipFill rotWithShape="1">
          <a:blip r:embed="rId3">
            <a:alphaModFix/>
          </a:blip>
          <a:srcRect b="0" l="0" r="5870" t="0"/>
          <a:stretch/>
        </p:blipFill>
        <p:spPr>
          <a:xfrm>
            <a:off x="331752" y="2320925"/>
            <a:ext cx="2214578" cy="421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2082" y="2678115"/>
            <a:ext cx="7572428" cy="365268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8"/>
          <p:cNvSpPr/>
          <p:nvPr/>
        </p:nvSpPr>
        <p:spPr>
          <a:xfrm>
            <a:off x="-143874" y="186171"/>
            <a:ext cx="1083102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DCE: lo primero es lo primero, CREAR un CLÚSTER.</a:t>
            </a:r>
            <a:endParaRPr b="1" sz="32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9"/>
          <p:cNvSpPr txBox="1"/>
          <p:nvPr>
            <p:ph idx="10" type="dt"/>
          </p:nvPr>
        </p:nvSpPr>
        <p:spPr>
          <a:xfrm>
            <a:off x="0" y="833835"/>
            <a:ext cx="0" cy="8656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Máster en Big Data y Data Science</a:t>
            </a:r>
            <a:endParaRPr/>
          </a:p>
        </p:txBody>
      </p:sp>
      <p:sp>
        <p:nvSpPr>
          <p:cNvPr id="433" name="Google Shape;433;p29"/>
          <p:cNvSpPr txBox="1"/>
          <p:nvPr>
            <p:ph idx="11" type="ftr"/>
          </p:nvPr>
        </p:nvSpPr>
        <p:spPr>
          <a:xfrm>
            <a:off x="0" y="833835"/>
            <a:ext cx="0" cy="4809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Ecosistema Spark</a:t>
            </a:r>
            <a:endParaRPr/>
          </a:p>
        </p:txBody>
      </p:sp>
      <p:sp>
        <p:nvSpPr>
          <p:cNvPr id="434" name="Google Shape;434;p29"/>
          <p:cNvSpPr txBox="1"/>
          <p:nvPr>
            <p:ph idx="12" type="sldNum"/>
          </p:nvPr>
        </p:nvSpPr>
        <p:spPr>
          <a:xfrm>
            <a:off x="0" y="833835"/>
            <a:ext cx="0" cy="641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6531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13</a:t>
            </a:r>
            <a:endParaRPr/>
          </a:p>
        </p:txBody>
      </p:sp>
      <p:sp>
        <p:nvSpPr>
          <p:cNvPr id="435" name="Google Shape;435;p29"/>
          <p:cNvSpPr/>
          <p:nvPr/>
        </p:nvSpPr>
        <p:spPr>
          <a:xfrm>
            <a:off x="117439" y="230162"/>
            <a:ext cx="557216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DCC: crear un cluster.</a:t>
            </a:r>
            <a:endParaRPr b="1" sz="40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9"/>
          <p:cNvSpPr txBox="1"/>
          <p:nvPr/>
        </p:nvSpPr>
        <p:spPr>
          <a:xfrm>
            <a:off x="222251" y="1230294"/>
            <a:ext cx="10585449" cy="3788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7825" lvl="0" marL="393065" marR="993139" rtl="0" algn="l">
              <a:lnSpc>
                <a:spcPct val="105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 damos al botón </a:t>
            </a:r>
            <a:r>
              <a:rPr b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“Create cluster”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876" y="2158988"/>
            <a:ext cx="10440392" cy="5036088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9"/>
          <p:cNvSpPr/>
          <p:nvPr/>
        </p:nvSpPr>
        <p:spPr>
          <a:xfrm rot="1688132">
            <a:off x="5971133" y="4466422"/>
            <a:ext cx="1143008" cy="57150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"/>
          <p:cNvSpPr txBox="1"/>
          <p:nvPr>
            <p:ph type="title"/>
          </p:nvPr>
        </p:nvSpPr>
        <p:spPr>
          <a:xfrm>
            <a:off x="1256805" y="2074321"/>
            <a:ext cx="8294089" cy="35983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06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lang="es-E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 a </a:t>
            </a:r>
            <a:br>
              <a:rPr b="1" lang="es-E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Spark</a:t>
            </a:r>
            <a:br>
              <a:rPr b="1" lang="es-ES" sz="5400">
                <a:solidFill>
                  <a:schemeClr val="lt1"/>
                </a:solidFill>
              </a:rPr>
            </a:b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0"/>
          <p:cNvSpPr txBox="1"/>
          <p:nvPr>
            <p:ph idx="10" type="dt"/>
          </p:nvPr>
        </p:nvSpPr>
        <p:spPr>
          <a:xfrm>
            <a:off x="0" y="833835"/>
            <a:ext cx="0" cy="8656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Máster en Big Data y Data Science</a:t>
            </a:r>
            <a:endParaRPr/>
          </a:p>
        </p:txBody>
      </p:sp>
      <p:sp>
        <p:nvSpPr>
          <p:cNvPr id="444" name="Google Shape;444;p30"/>
          <p:cNvSpPr txBox="1"/>
          <p:nvPr>
            <p:ph idx="11" type="ftr"/>
          </p:nvPr>
        </p:nvSpPr>
        <p:spPr>
          <a:xfrm>
            <a:off x="0" y="833835"/>
            <a:ext cx="0" cy="4809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Ecosistema Spark</a:t>
            </a:r>
            <a:endParaRPr/>
          </a:p>
        </p:txBody>
      </p:sp>
      <p:sp>
        <p:nvSpPr>
          <p:cNvPr id="445" name="Google Shape;445;p30"/>
          <p:cNvSpPr txBox="1"/>
          <p:nvPr>
            <p:ph idx="12" type="sldNum"/>
          </p:nvPr>
        </p:nvSpPr>
        <p:spPr>
          <a:xfrm>
            <a:off x="0" y="833835"/>
            <a:ext cx="0" cy="641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6531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13</a:t>
            </a:r>
            <a:endParaRPr/>
          </a:p>
        </p:txBody>
      </p:sp>
      <p:sp>
        <p:nvSpPr>
          <p:cNvPr id="446" name="Google Shape;446;p30"/>
          <p:cNvSpPr/>
          <p:nvPr/>
        </p:nvSpPr>
        <p:spPr>
          <a:xfrm>
            <a:off x="117439" y="230162"/>
            <a:ext cx="557216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DCC: crear un cluster.</a:t>
            </a:r>
            <a:endParaRPr b="1" sz="40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0"/>
          <p:cNvSpPr txBox="1"/>
          <p:nvPr/>
        </p:nvSpPr>
        <p:spPr>
          <a:xfrm>
            <a:off x="222251" y="1230294"/>
            <a:ext cx="10585449" cy="406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7825" lvl="0" marL="393065" marR="993139" rtl="0" algn="l">
              <a:lnSpc>
                <a:spcPct val="105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 ponemos nombre (resto por defecto) y </a:t>
            </a:r>
            <a:r>
              <a:rPr b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“Create cluster”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66" y="2016112"/>
            <a:ext cx="9144064" cy="5377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1"/>
          <p:cNvSpPr txBox="1"/>
          <p:nvPr>
            <p:ph idx="10" type="dt"/>
          </p:nvPr>
        </p:nvSpPr>
        <p:spPr>
          <a:xfrm>
            <a:off x="0" y="833835"/>
            <a:ext cx="0" cy="8656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Máster en Big Data y Data Science</a:t>
            </a:r>
            <a:endParaRPr/>
          </a:p>
        </p:txBody>
      </p:sp>
      <p:sp>
        <p:nvSpPr>
          <p:cNvPr id="454" name="Google Shape;454;p31"/>
          <p:cNvSpPr txBox="1"/>
          <p:nvPr>
            <p:ph idx="11" type="ftr"/>
          </p:nvPr>
        </p:nvSpPr>
        <p:spPr>
          <a:xfrm>
            <a:off x="0" y="833835"/>
            <a:ext cx="0" cy="4809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Ecosistema Spark</a:t>
            </a:r>
            <a:endParaRPr/>
          </a:p>
        </p:txBody>
      </p:sp>
      <p:sp>
        <p:nvSpPr>
          <p:cNvPr id="455" name="Google Shape;455;p31"/>
          <p:cNvSpPr txBox="1"/>
          <p:nvPr>
            <p:ph idx="12" type="sldNum"/>
          </p:nvPr>
        </p:nvSpPr>
        <p:spPr>
          <a:xfrm>
            <a:off x="0" y="833835"/>
            <a:ext cx="0" cy="641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6531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13</a:t>
            </a:r>
            <a:endParaRPr/>
          </a:p>
        </p:txBody>
      </p:sp>
      <p:sp>
        <p:nvSpPr>
          <p:cNvPr id="456" name="Google Shape;456;p31"/>
          <p:cNvSpPr/>
          <p:nvPr/>
        </p:nvSpPr>
        <p:spPr>
          <a:xfrm>
            <a:off x="117439" y="230162"/>
            <a:ext cx="557216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DCC: crear un cluster.</a:t>
            </a:r>
            <a:endParaRPr b="1" sz="40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1"/>
          <p:cNvSpPr txBox="1"/>
          <p:nvPr/>
        </p:nvSpPr>
        <p:spPr>
          <a:xfrm>
            <a:off x="222251" y="944542"/>
            <a:ext cx="10585449" cy="3788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7825" lvl="0" marL="393065" marR="993139" rtl="0" algn="l">
              <a:lnSpc>
                <a:spcPct val="105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Tarda sobre unos 5 minutos, ya lo tenemos.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752" y="1587484"/>
            <a:ext cx="10072758" cy="58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2"/>
          <p:cNvSpPr txBox="1"/>
          <p:nvPr>
            <p:ph type="title"/>
          </p:nvPr>
        </p:nvSpPr>
        <p:spPr>
          <a:xfrm>
            <a:off x="397587" y="1281212"/>
            <a:ext cx="7828077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0" lvl="0" marL="1501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Recordatorio funciones lambda de python</a:t>
            </a:r>
            <a:endParaRPr/>
          </a:p>
        </p:txBody>
      </p:sp>
      <p:sp>
        <p:nvSpPr>
          <p:cNvPr id="464" name="Google Shape;464;p32"/>
          <p:cNvSpPr txBox="1"/>
          <p:nvPr>
            <p:ph idx="10" type="dt"/>
          </p:nvPr>
        </p:nvSpPr>
        <p:spPr>
          <a:xfrm>
            <a:off x="0" y="833835"/>
            <a:ext cx="0" cy="8656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Máster en Big Data y Data Science</a:t>
            </a:r>
            <a:endParaRPr/>
          </a:p>
        </p:txBody>
      </p:sp>
      <p:sp>
        <p:nvSpPr>
          <p:cNvPr id="465" name="Google Shape;465;p32"/>
          <p:cNvSpPr txBox="1"/>
          <p:nvPr>
            <p:ph idx="11" type="ftr"/>
          </p:nvPr>
        </p:nvSpPr>
        <p:spPr>
          <a:xfrm>
            <a:off x="0" y="833835"/>
            <a:ext cx="0" cy="4809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Ecosistema Spark</a:t>
            </a:r>
            <a:endParaRPr/>
          </a:p>
        </p:txBody>
      </p:sp>
      <p:sp>
        <p:nvSpPr>
          <p:cNvPr id="466" name="Google Shape;466;p32"/>
          <p:cNvSpPr txBox="1"/>
          <p:nvPr>
            <p:ph idx="12" type="sldNum"/>
          </p:nvPr>
        </p:nvSpPr>
        <p:spPr>
          <a:xfrm>
            <a:off x="0" y="833835"/>
            <a:ext cx="0" cy="641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6531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19</a:t>
            </a:r>
            <a:endParaRPr/>
          </a:p>
        </p:txBody>
      </p:sp>
      <p:sp>
        <p:nvSpPr>
          <p:cNvPr id="467" name="Google Shape;467;p32"/>
          <p:cNvSpPr txBox="1"/>
          <p:nvPr/>
        </p:nvSpPr>
        <p:spPr>
          <a:xfrm>
            <a:off x="146050" y="1959426"/>
            <a:ext cx="9183542" cy="888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8255" lvl="0" marL="393265" marR="6004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714"/>
              <a:buFont typeface="Noto Sans Symbols"/>
              <a:buChar char="⮚"/>
            </a:pPr>
            <a:r>
              <a:rPr lang="es-ES" sz="283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Son funciones anónimas. Por ejemplo, para sumar dos  números:</a:t>
            </a:r>
            <a:endParaRPr sz="283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2"/>
          <p:cNvSpPr txBox="1"/>
          <p:nvPr/>
        </p:nvSpPr>
        <p:spPr>
          <a:xfrm>
            <a:off x="151168" y="5488585"/>
            <a:ext cx="10076670" cy="1841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8255" lvl="0" marL="393265" marR="433041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692"/>
              <a:buFont typeface="Noto Sans Symbols"/>
              <a:buChar char="⮚"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pueden usar cuando haya que pasar una función  como parámetro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8255" lvl="0" marL="393265" marR="6004" rtl="0" algn="l">
              <a:spcBef>
                <a:spcPts val="833"/>
              </a:spcBef>
              <a:spcAft>
                <a:spcPts val="0"/>
              </a:spcAft>
              <a:buClr>
                <a:srgbClr val="89B833"/>
              </a:buClr>
              <a:buSzPts val="1692"/>
              <a:buFont typeface="Noto Sans Symbols"/>
              <a:buChar char="⮚"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Tienen una única instrucción cuyo valor corresponde al  valor devuelto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2"/>
          <p:cNvSpPr txBox="1"/>
          <p:nvPr/>
        </p:nvSpPr>
        <p:spPr>
          <a:xfrm>
            <a:off x="2458884" y="3403328"/>
            <a:ext cx="4773765" cy="452866"/>
          </a:xfrm>
          <a:prstGeom prst="rect">
            <a:avLst/>
          </a:prstGeom>
          <a:solidFill>
            <a:srgbClr val="D9D9D9"/>
          </a:solidFill>
          <a:ln cap="flat" cmpd="sng" w="12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1750">
            <a:spAutoFit/>
          </a:bodyPr>
          <a:lstStyle/>
          <a:p>
            <a:pPr indent="0" lvl="0" marL="10732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lambda a, b: a + b</a:t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0" name="Google Shape;470;p32"/>
          <p:cNvSpPr/>
          <p:nvPr/>
        </p:nvSpPr>
        <p:spPr>
          <a:xfrm>
            <a:off x="-228276" y="230163"/>
            <a:ext cx="979276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RECORDATORIO: funciones lambda</a:t>
            </a:r>
            <a:endParaRPr b="1" sz="40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2"/>
          <p:cNvSpPr txBox="1"/>
          <p:nvPr/>
        </p:nvSpPr>
        <p:spPr>
          <a:xfrm>
            <a:off x="1083370" y="4170959"/>
            <a:ext cx="2034013" cy="695394"/>
          </a:xfrm>
          <a:prstGeom prst="rect">
            <a:avLst/>
          </a:prstGeom>
          <a:noFill/>
          <a:ln cap="flat" cmpd="sng" w="9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3275">
            <a:spAutoFit/>
          </a:bodyPr>
          <a:lstStyle/>
          <a:p>
            <a:pPr indent="0" lvl="0" marL="107322" marR="529107" rtl="0" algn="ctr">
              <a:lnSpc>
                <a:spcPct val="9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Parámetros de entrada</a:t>
            </a:r>
            <a:endParaRPr sz="212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2"/>
          <p:cNvSpPr/>
          <p:nvPr/>
        </p:nvSpPr>
        <p:spPr>
          <a:xfrm>
            <a:off x="3887767" y="3440424"/>
            <a:ext cx="1203732" cy="384489"/>
          </a:xfrm>
          <a:custGeom>
            <a:rect b="b" l="l" r="r" t="t"/>
            <a:pathLst>
              <a:path extrusionOk="0" h="288289" w="288290">
                <a:moveTo>
                  <a:pt x="0" y="144017"/>
                </a:moveTo>
                <a:lnTo>
                  <a:pt x="7345" y="98511"/>
                </a:lnTo>
                <a:lnTo>
                  <a:pt x="27797" y="58978"/>
                </a:lnTo>
                <a:lnTo>
                  <a:pt x="58978" y="27797"/>
                </a:lnTo>
                <a:lnTo>
                  <a:pt x="98511" y="7345"/>
                </a:lnTo>
                <a:lnTo>
                  <a:pt x="144017" y="0"/>
                </a:lnTo>
                <a:lnTo>
                  <a:pt x="189524" y="7345"/>
                </a:lnTo>
                <a:lnTo>
                  <a:pt x="229057" y="27797"/>
                </a:lnTo>
                <a:lnTo>
                  <a:pt x="260238" y="58978"/>
                </a:lnTo>
                <a:lnTo>
                  <a:pt x="280690" y="98511"/>
                </a:lnTo>
                <a:lnTo>
                  <a:pt x="288035" y="144017"/>
                </a:lnTo>
                <a:lnTo>
                  <a:pt x="280690" y="189524"/>
                </a:lnTo>
                <a:lnTo>
                  <a:pt x="260238" y="229057"/>
                </a:lnTo>
                <a:lnTo>
                  <a:pt x="229057" y="260238"/>
                </a:lnTo>
                <a:lnTo>
                  <a:pt x="189524" y="280690"/>
                </a:lnTo>
                <a:lnTo>
                  <a:pt x="144017" y="288036"/>
                </a:lnTo>
                <a:lnTo>
                  <a:pt x="98511" y="280690"/>
                </a:lnTo>
                <a:lnTo>
                  <a:pt x="58978" y="260238"/>
                </a:lnTo>
                <a:lnTo>
                  <a:pt x="27797" y="229057"/>
                </a:lnTo>
                <a:lnTo>
                  <a:pt x="7345" y="189524"/>
                </a:lnTo>
                <a:lnTo>
                  <a:pt x="0" y="144017"/>
                </a:lnTo>
                <a:close/>
              </a:path>
            </a:pathLst>
          </a:custGeom>
          <a:noFill/>
          <a:ln cap="flat" cmpd="sng" w="190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2"/>
          <p:cNvSpPr/>
          <p:nvPr/>
        </p:nvSpPr>
        <p:spPr>
          <a:xfrm rot="8339115">
            <a:off x="3289997" y="3817249"/>
            <a:ext cx="1195536" cy="459661"/>
          </a:xfrm>
          <a:custGeom>
            <a:rect b="b" l="l" r="r" t="t"/>
            <a:pathLst>
              <a:path extrusionOk="0" h="904875" w="765175">
                <a:moveTo>
                  <a:pt x="708190" y="852328"/>
                </a:moveTo>
                <a:lnTo>
                  <a:pt x="686434" y="870712"/>
                </a:lnTo>
                <a:lnTo>
                  <a:pt x="764667" y="904494"/>
                </a:lnTo>
                <a:lnTo>
                  <a:pt x="754403" y="862076"/>
                </a:lnTo>
                <a:lnTo>
                  <a:pt x="716406" y="862076"/>
                </a:lnTo>
                <a:lnTo>
                  <a:pt x="708190" y="852328"/>
                </a:lnTo>
                <a:close/>
              </a:path>
              <a:path extrusionOk="0" h="904875" w="765175">
                <a:moveTo>
                  <a:pt x="722783" y="839998"/>
                </a:moveTo>
                <a:lnTo>
                  <a:pt x="708190" y="852328"/>
                </a:lnTo>
                <a:lnTo>
                  <a:pt x="716406" y="862076"/>
                </a:lnTo>
                <a:lnTo>
                  <a:pt x="731012" y="849757"/>
                </a:lnTo>
                <a:lnTo>
                  <a:pt x="722783" y="839998"/>
                </a:lnTo>
                <a:close/>
              </a:path>
              <a:path extrusionOk="0" h="904875" w="765175">
                <a:moveTo>
                  <a:pt x="744601" y="821563"/>
                </a:moveTo>
                <a:lnTo>
                  <a:pt x="722783" y="839998"/>
                </a:lnTo>
                <a:lnTo>
                  <a:pt x="731012" y="849757"/>
                </a:lnTo>
                <a:lnTo>
                  <a:pt x="716406" y="862076"/>
                </a:lnTo>
                <a:lnTo>
                  <a:pt x="754403" y="862076"/>
                </a:lnTo>
                <a:lnTo>
                  <a:pt x="744601" y="821563"/>
                </a:lnTo>
                <a:close/>
              </a:path>
              <a:path extrusionOk="0" h="904875" w="765175">
                <a:moveTo>
                  <a:pt x="14477" y="0"/>
                </a:moveTo>
                <a:lnTo>
                  <a:pt x="0" y="12192"/>
                </a:lnTo>
                <a:lnTo>
                  <a:pt x="708190" y="852328"/>
                </a:lnTo>
                <a:lnTo>
                  <a:pt x="722783" y="839998"/>
                </a:lnTo>
                <a:lnTo>
                  <a:pt x="1447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2"/>
          <p:cNvSpPr txBox="1"/>
          <p:nvPr/>
        </p:nvSpPr>
        <p:spPr>
          <a:xfrm>
            <a:off x="8193824" y="4139554"/>
            <a:ext cx="2034014" cy="694636"/>
          </a:xfrm>
          <a:prstGeom prst="rect">
            <a:avLst/>
          </a:prstGeom>
          <a:noFill/>
          <a:ln cap="flat" cmpd="sng" w="9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2525">
            <a:spAutoFit/>
          </a:bodyPr>
          <a:lstStyle/>
          <a:p>
            <a:pPr indent="0" lvl="0" marL="107322" marR="229655" rtl="0" algn="ctr">
              <a:lnSpc>
                <a:spcPct val="9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salida, valor a devolver</a:t>
            </a:r>
            <a:endParaRPr sz="212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2"/>
          <p:cNvSpPr/>
          <p:nvPr/>
        </p:nvSpPr>
        <p:spPr>
          <a:xfrm>
            <a:off x="6376351" y="3779072"/>
            <a:ext cx="1683311" cy="481396"/>
          </a:xfrm>
          <a:custGeom>
            <a:rect b="b" l="l" r="r" t="t"/>
            <a:pathLst>
              <a:path extrusionOk="0" h="904875" w="765175">
                <a:moveTo>
                  <a:pt x="708190" y="852328"/>
                </a:moveTo>
                <a:lnTo>
                  <a:pt x="686434" y="870712"/>
                </a:lnTo>
                <a:lnTo>
                  <a:pt x="764667" y="904494"/>
                </a:lnTo>
                <a:lnTo>
                  <a:pt x="754403" y="862076"/>
                </a:lnTo>
                <a:lnTo>
                  <a:pt x="716406" y="862076"/>
                </a:lnTo>
                <a:lnTo>
                  <a:pt x="708190" y="852328"/>
                </a:lnTo>
                <a:close/>
              </a:path>
              <a:path extrusionOk="0" h="904875" w="765175">
                <a:moveTo>
                  <a:pt x="722783" y="839998"/>
                </a:moveTo>
                <a:lnTo>
                  <a:pt x="708190" y="852328"/>
                </a:lnTo>
                <a:lnTo>
                  <a:pt x="716406" y="862076"/>
                </a:lnTo>
                <a:lnTo>
                  <a:pt x="731012" y="849757"/>
                </a:lnTo>
                <a:lnTo>
                  <a:pt x="722783" y="839998"/>
                </a:lnTo>
                <a:close/>
              </a:path>
              <a:path extrusionOk="0" h="904875" w="765175">
                <a:moveTo>
                  <a:pt x="744601" y="821563"/>
                </a:moveTo>
                <a:lnTo>
                  <a:pt x="722783" y="839998"/>
                </a:lnTo>
                <a:lnTo>
                  <a:pt x="731012" y="849757"/>
                </a:lnTo>
                <a:lnTo>
                  <a:pt x="716406" y="862076"/>
                </a:lnTo>
                <a:lnTo>
                  <a:pt x="754403" y="862076"/>
                </a:lnTo>
                <a:lnTo>
                  <a:pt x="744601" y="821563"/>
                </a:lnTo>
                <a:close/>
              </a:path>
              <a:path extrusionOk="0" h="904875" w="765175">
                <a:moveTo>
                  <a:pt x="14477" y="0"/>
                </a:moveTo>
                <a:lnTo>
                  <a:pt x="0" y="12192"/>
                </a:lnTo>
                <a:lnTo>
                  <a:pt x="708190" y="852328"/>
                </a:lnTo>
                <a:lnTo>
                  <a:pt x="722783" y="839998"/>
                </a:lnTo>
                <a:lnTo>
                  <a:pt x="1447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32"/>
          <p:cNvSpPr/>
          <p:nvPr/>
        </p:nvSpPr>
        <p:spPr>
          <a:xfrm>
            <a:off x="5145796" y="3433082"/>
            <a:ext cx="1322944" cy="419212"/>
          </a:xfrm>
          <a:custGeom>
            <a:rect b="b" l="l" r="r" t="t"/>
            <a:pathLst>
              <a:path extrusionOk="0" h="288289" w="288290">
                <a:moveTo>
                  <a:pt x="0" y="144017"/>
                </a:moveTo>
                <a:lnTo>
                  <a:pt x="7345" y="98511"/>
                </a:lnTo>
                <a:lnTo>
                  <a:pt x="27797" y="58978"/>
                </a:lnTo>
                <a:lnTo>
                  <a:pt x="58978" y="27797"/>
                </a:lnTo>
                <a:lnTo>
                  <a:pt x="98511" y="7345"/>
                </a:lnTo>
                <a:lnTo>
                  <a:pt x="144017" y="0"/>
                </a:lnTo>
                <a:lnTo>
                  <a:pt x="189524" y="7345"/>
                </a:lnTo>
                <a:lnTo>
                  <a:pt x="229057" y="27797"/>
                </a:lnTo>
                <a:lnTo>
                  <a:pt x="260238" y="58978"/>
                </a:lnTo>
                <a:lnTo>
                  <a:pt x="280690" y="98511"/>
                </a:lnTo>
                <a:lnTo>
                  <a:pt x="288035" y="144017"/>
                </a:lnTo>
                <a:lnTo>
                  <a:pt x="280690" y="189524"/>
                </a:lnTo>
                <a:lnTo>
                  <a:pt x="260238" y="229057"/>
                </a:lnTo>
                <a:lnTo>
                  <a:pt x="229057" y="260238"/>
                </a:lnTo>
                <a:lnTo>
                  <a:pt x="189524" y="280690"/>
                </a:lnTo>
                <a:lnTo>
                  <a:pt x="144017" y="288036"/>
                </a:lnTo>
                <a:lnTo>
                  <a:pt x="98511" y="280690"/>
                </a:lnTo>
                <a:lnTo>
                  <a:pt x="58978" y="260238"/>
                </a:lnTo>
                <a:lnTo>
                  <a:pt x="27797" y="229057"/>
                </a:lnTo>
                <a:lnTo>
                  <a:pt x="7345" y="189524"/>
                </a:lnTo>
                <a:lnTo>
                  <a:pt x="0" y="144017"/>
                </a:lnTo>
                <a:close/>
              </a:path>
            </a:pathLst>
          </a:custGeom>
          <a:noFill/>
          <a:ln cap="flat" cmpd="sng" w="190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3"/>
          <p:cNvSpPr txBox="1"/>
          <p:nvPr/>
        </p:nvSpPr>
        <p:spPr>
          <a:xfrm>
            <a:off x="295139" y="1689534"/>
            <a:ext cx="8686799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7825" lvl="0" marL="393065" marR="0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933"/>
              <a:buFont typeface="Noto Sans Symbols"/>
              <a:buChar char="⮚"/>
            </a:pPr>
            <a:r>
              <a:rPr lang="es-E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 un RDD a partir de una lista python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2" name="Google Shape;482;p33"/>
          <p:cNvGrpSpPr/>
          <p:nvPr/>
        </p:nvGrpSpPr>
        <p:grpSpPr>
          <a:xfrm>
            <a:off x="424326" y="3261131"/>
            <a:ext cx="9537045" cy="434627"/>
            <a:chOff x="707517" y="1348358"/>
            <a:chExt cx="8068945" cy="338455"/>
          </a:xfrm>
        </p:grpSpPr>
        <p:sp>
          <p:nvSpPr>
            <p:cNvPr id="483" name="Google Shape;483;p33"/>
            <p:cNvSpPr/>
            <p:nvPr/>
          </p:nvSpPr>
          <p:spPr>
            <a:xfrm>
              <a:off x="707517" y="1348358"/>
              <a:ext cx="8068945" cy="338455"/>
            </a:xfrm>
            <a:custGeom>
              <a:rect b="b" l="l" r="r" t="t"/>
              <a:pathLst>
                <a:path extrusionOk="0" h="338455" w="8068945">
                  <a:moveTo>
                    <a:pt x="8068818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8068818" y="338327"/>
                  </a:lnTo>
                  <a:lnTo>
                    <a:pt x="806881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707517" y="1348358"/>
              <a:ext cx="8068945" cy="338455"/>
            </a:xfrm>
            <a:custGeom>
              <a:rect b="b" l="l" r="r" t="t"/>
              <a:pathLst>
                <a:path extrusionOk="0" h="338455" w="8068945">
                  <a:moveTo>
                    <a:pt x="0" y="338327"/>
                  </a:moveTo>
                  <a:lnTo>
                    <a:pt x="8068818" y="338327"/>
                  </a:lnTo>
                  <a:lnTo>
                    <a:pt x="8068818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noFill/>
            <a:ln cap="flat" cmpd="sng" w="12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5" name="Google Shape;485;p33"/>
          <p:cNvSpPr txBox="1"/>
          <p:nvPr/>
        </p:nvSpPr>
        <p:spPr>
          <a:xfrm>
            <a:off x="450850" y="3357563"/>
            <a:ext cx="8645779" cy="322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0" lvl="0" marL="150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numeros = sc.parallelize([1,2,3,4,5,6,7,8,9,10], 2)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6" name="Google Shape;486;p33"/>
          <p:cNvSpPr txBox="1"/>
          <p:nvPr/>
        </p:nvSpPr>
        <p:spPr>
          <a:xfrm>
            <a:off x="7819969" y="4813330"/>
            <a:ext cx="2553319" cy="1336222"/>
          </a:xfrm>
          <a:prstGeom prst="rect">
            <a:avLst/>
          </a:prstGeom>
          <a:noFill/>
          <a:ln cap="flat" cmpd="sng" w="9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2525">
            <a:spAutoFit/>
          </a:bodyPr>
          <a:lstStyle/>
          <a:p>
            <a:pPr indent="0" lvl="0" marL="107322" marR="229655" rtl="0" algn="l">
              <a:lnSpc>
                <a:spcPct val="9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Número de  particiones en que  se dividirá la lista  (opcional)</a:t>
            </a:r>
            <a:endParaRPr sz="212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7" name="Google Shape;487;p33"/>
          <p:cNvGrpSpPr/>
          <p:nvPr/>
        </p:nvGrpSpPr>
        <p:grpSpPr>
          <a:xfrm>
            <a:off x="7876554" y="3387112"/>
            <a:ext cx="1186745" cy="1353214"/>
            <a:chOff x="6692265" y="1380363"/>
            <a:chExt cx="1004062" cy="1144905"/>
          </a:xfrm>
        </p:grpSpPr>
        <p:sp>
          <p:nvSpPr>
            <p:cNvPr id="488" name="Google Shape;488;p33"/>
            <p:cNvSpPr/>
            <p:nvPr/>
          </p:nvSpPr>
          <p:spPr>
            <a:xfrm>
              <a:off x="6931152" y="1620393"/>
              <a:ext cx="765175" cy="904875"/>
            </a:xfrm>
            <a:custGeom>
              <a:rect b="b" l="l" r="r" t="t"/>
              <a:pathLst>
                <a:path extrusionOk="0" h="904875" w="765175">
                  <a:moveTo>
                    <a:pt x="708190" y="852328"/>
                  </a:moveTo>
                  <a:lnTo>
                    <a:pt x="686434" y="870712"/>
                  </a:lnTo>
                  <a:lnTo>
                    <a:pt x="764667" y="904494"/>
                  </a:lnTo>
                  <a:lnTo>
                    <a:pt x="754403" y="862076"/>
                  </a:lnTo>
                  <a:lnTo>
                    <a:pt x="716406" y="862076"/>
                  </a:lnTo>
                  <a:lnTo>
                    <a:pt x="708190" y="852328"/>
                  </a:lnTo>
                  <a:close/>
                </a:path>
                <a:path extrusionOk="0" h="904875" w="765175">
                  <a:moveTo>
                    <a:pt x="722783" y="839998"/>
                  </a:moveTo>
                  <a:lnTo>
                    <a:pt x="708190" y="852328"/>
                  </a:lnTo>
                  <a:lnTo>
                    <a:pt x="716406" y="862076"/>
                  </a:lnTo>
                  <a:lnTo>
                    <a:pt x="731012" y="849757"/>
                  </a:lnTo>
                  <a:lnTo>
                    <a:pt x="722783" y="839998"/>
                  </a:lnTo>
                  <a:close/>
                </a:path>
                <a:path extrusionOk="0" h="904875" w="765175">
                  <a:moveTo>
                    <a:pt x="744601" y="821563"/>
                  </a:moveTo>
                  <a:lnTo>
                    <a:pt x="722783" y="839998"/>
                  </a:lnTo>
                  <a:lnTo>
                    <a:pt x="731012" y="849757"/>
                  </a:lnTo>
                  <a:lnTo>
                    <a:pt x="716406" y="862076"/>
                  </a:lnTo>
                  <a:lnTo>
                    <a:pt x="754403" y="862076"/>
                  </a:lnTo>
                  <a:lnTo>
                    <a:pt x="744601" y="821563"/>
                  </a:lnTo>
                  <a:close/>
                </a:path>
                <a:path extrusionOk="0" h="904875" w="765175">
                  <a:moveTo>
                    <a:pt x="14477" y="0"/>
                  </a:moveTo>
                  <a:lnTo>
                    <a:pt x="0" y="12192"/>
                  </a:lnTo>
                  <a:lnTo>
                    <a:pt x="708190" y="852328"/>
                  </a:lnTo>
                  <a:lnTo>
                    <a:pt x="722783" y="839998"/>
                  </a:lnTo>
                  <a:lnTo>
                    <a:pt x="1447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6692265" y="1380363"/>
              <a:ext cx="288290" cy="288290"/>
            </a:xfrm>
            <a:custGeom>
              <a:rect b="b" l="l" r="r" t="t"/>
              <a:pathLst>
                <a:path extrusionOk="0" h="288289" w="288290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7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5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7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</a:pathLst>
            </a:custGeom>
            <a:noFill/>
            <a:ln cap="flat" cmpd="sng" w="190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0" name="Google Shape;490;p33"/>
          <p:cNvSpPr txBox="1"/>
          <p:nvPr/>
        </p:nvSpPr>
        <p:spPr>
          <a:xfrm>
            <a:off x="1542799" y="4719176"/>
            <a:ext cx="2553319" cy="1336980"/>
          </a:xfrm>
          <a:prstGeom prst="rect">
            <a:avLst/>
          </a:prstGeom>
          <a:noFill/>
          <a:ln cap="flat" cmpd="sng" w="9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3275">
            <a:spAutoFit/>
          </a:bodyPr>
          <a:lstStyle/>
          <a:p>
            <a:pPr indent="0" lvl="0" marL="107322" marR="529107" rtl="0" algn="l">
              <a:lnSpc>
                <a:spcPct val="9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Lista de python.  Puede ser de  números,  cadenas…</a:t>
            </a:r>
            <a:endParaRPr sz="212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1" name="Google Shape;491;p33"/>
          <p:cNvGrpSpPr/>
          <p:nvPr/>
        </p:nvGrpSpPr>
        <p:grpSpPr>
          <a:xfrm>
            <a:off x="3159074" y="3368821"/>
            <a:ext cx="4373065" cy="1310434"/>
            <a:chOff x="2916554" y="1373505"/>
            <a:chExt cx="3699891" cy="1108710"/>
          </a:xfrm>
        </p:grpSpPr>
        <p:sp>
          <p:nvSpPr>
            <p:cNvPr id="492" name="Google Shape;492;p33"/>
            <p:cNvSpPr/>
            <p:nvPr/>
          </p:nvSpPr>
          <p:spPr>
            <a:xfrm>
              <a:off x="2916554" y="1652905"/>
              <a:ext cx="1774825" cy="829310"/>
            </a:xfrm>
            <a:custGeom>
              <a:rect b="b" l="l" r="r" t="t"/>
              <a:pathLst>
                <a:path extrusionOk="0" h="829310" w="1774825">
                  <a:moveTo>
                    <a:pt x="53212" y="760095"/>
                  </a:moveTo>
                  <a:lnTo>
                    <a:pt x="0" y="826643"/>
                  </a:lnTo>
                  <a:lnTo>
                    <a:pt x="85217" y="829310"/>
                  </a:lnTo>
                  <a:lnTo>
                    <a:pt x="75703" y="808736"/>
                  </a:lnTo>
                  <a:lnTo>
                    <a:pt x="61594" y="808736"/>
                  </a:lnTo>
                  <a:lnTo>
                    <a:pt x="53593" y="791337"/>
                  </a:lnTo>
                  <a:lnTo>
                    <a:pt x="65183" y="785982"/>
                  </a:lnTo>
                  <a:lnTo>
                    <a:pt x="53212" y="760095"/>
                  </a:lnTo>
                  <a:close/>
                </a:path>
                <a:path extrusionOk="0" h="829310" w="1774825">
                  <a:moveTo>
                    <a:pt x="65183" y="785982"/>
                  </a:moveTo>
                  <a:lnTo>
                    <a:pt x="53593" y="791337"/>
                  </a:lnTo>
                  <a:lnTo>
                    <a:pt x="61594" y="808736"/>
                  </a:lnTo>
                  <a:lnTo>
                    <a:pt x="73220" y="803364"/>
                  </a:lnTo>
                  <a:lnTo>
                    <a:pt x="65183" y="785982"/>
                  </a:lnTo>
                  <a:close/>
                </a:path>
                <a:path extrusionOk="0" h="829310" w="1774825">
                  <a:moveTo>
                    <a:pt x="73220" y="803364"/>
                  </a:moveTo>
                  <a:lnTo>
                    <a:pt x="61594" y="808736"/>
                  </a:lnTo>
                  <a:lnTo>
                    <a:pt x="75703" y="808736"/>
                  </a:lnTo>
                  <a:lnTo>
                    <a:pt x="73220" y="803364"/>
                  </a:lnTo>
                  <a:close/>
                </a:path>
                <a:path extrusionOk="0" h="829310" w="1774825">
                  <a:moveTo>
                    <a:pt x="1766443" y="0"/>
                  </a:moveTo>
                  <a:lnTo>
                    <a:pt x="65183" y="785982"/>
                  </a:lnTo>
                  <a:lnTo>
                    <a:pt x="73220" y="803364"/>
                  </a:lnTo>
                  <a:lnTo>
                    <a:pt x="1774444" y="17272"/>
                  </a:lnTo>
                  <a:lnTo>
                    <a:pt x="1766443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3852290" y="1373505"/>
              <a:ext cx="2764155" cy="288290"/>
            </a:xfrm>
            <a:custGeom>
              <a:rect b="b" l="l" r="r" t="t"/>
              <a:pathLst>
                <a:path extrusionOk="0" h="288289" w="2764154">
                  <a:moveTo>
                    <a:pt x="0" y="144018"/>
                  </a:moveTo>
                  <a:lnTo>
                    <a:pt x="34070" y="112105"/>
                  </a:lnTo>
                  <a:lnTo>
                    <a:pt x="75257" y="97035"/>
                  </a:lnTo>
                  <a:lnTo>
                    <a:pt x="131301" y="82684"/>
                  </a:lnTo>
                  <a:lnTo>
                    <a:pt x="201268" y="69151"/>
                  </a:lnTo>
                  <a:lnTo>
                    <a:pt x="241181" y="62721"/>
                  </a:lnTo>
                  <a:lnTo>
                    <a:pt x="284224" y="56533"/>
                  </a:lnTo>
                  <a:lnTo>
                    <a:pt x="330282" y="50597"/>
                  </a:lnTo>
                  <a:lnTo>
                    <a:pt x="379237" y="44927"/>
                  </a:lnTo>
                  <a:lnTo>
                    <a:pt x="430972" y="39534"/>
                  </a:lnTo>
                  <a:lnTo>
                    <a:pt x="485372" y="34431"/>
                  </a:lnTo>
                  <a:lnTo>
                    <a:pt x="542319" y="29630"/>
                  </a:lnTo>
                  <a:lnTo>
                    <a:pt x="601696" y="25143"/>
                  </a:lnTo>
                  <a:lnTo>
                    <a:pt x="663387" y="20983"/>
                  </a:lnTo>
                  <a:lnTo>
                    <a:pt x="727275" y="17160"/>
                  </a:lnTo>
                  <a:lnTo>
                    <a:pt x="793244" y="13689"/>
                  </a:lnTo>
                  <a:lnTo>
                    <a:pt x="861177" y="10580"/>
                  </a:lnTo>
                  <a:lnTo>
                    <a:pt x="930956" y="7846"/>
                  </a:lnTo>
                  <a:lnTo>
                    <a:pt x="1002466" y="5499"/>
                  </a:lnTo>
                  <a:lnTo>
                    <a:pt x="1075589" y="3552"/>
                  </a:lnTo>
                  <a:lnTo>
                    <a:pt x="1150210" y="2016"/>
                  </a:lnTo>
                  <a:lnTo>
                    <a:pt x="1226211" y="904"/>
                  </a:lnTo>
                  <a:lnTo>
                    <a:pt x="1303475" y="228"/>
                  </a:lnTo>
                  <a:lnTo>
                    <a:pt x="1381887" y="0"/>
                  </a:lnTo>
                  <a:lnTo>
                    <a:pt x="1460298" y="228"/>
                  </a:lnTo>
                  <a:lnTo>
                    <a:pt x="1537562" y="904"/>
                  </a:lnTo>
                  <a:lnTo>
                    <a:pt x="1613563" y="2016"/>
                  </a:lnTo>
                  <a:lnTo>
                    <a:pt x="1688184" y="3552"/>
                  </a:lnTo>
                  <a:lnTo>
                    <a:pt x="1761307" y="5499"/>
                  </a:lnTo>
                  <a:lnTo>
                    <a:pt x="1832817" y="7846"/>
                  </a:lnTo>
                  <a:lnTo>
                    <a:pt x="1902596" y="10580"/>
                  </a:lnTo>
                  <a:lnTo>
                    <a:pt x="1970529" y="13689"/>
                  </a:lnTo>
                  <a:lnTo>
                    <a:pt x="2036498" y="17160"/>
                  </a:lnTo>
                  <a:lnTo>
                    <a:pt x="2100386" y="20983"/>
                  </a:lnTo>
                  <a:lnTo>
                    <a:pt x="2162077" y="25143"/>
                  </a:lnTo>
                  <a:lnTo>
                    <a:pt x="2221454" y="29630"/>
                  </a:lnTo>
                  <a:lnTo>
                    <a:pt x="2278401" y="34431"/>
                  </a:lnTo>
                  <a:lnTo>
                    <a:pt x="2332801" y="39534"/>
                  </a:lnTo>
                  <a:lnTo>
                    <a:pt x="2384536" y="44927"/>
                  </a:lnTo>
                  <a:lnTo>
                    <a:pt x="2433491" y="50597"/>
                  </a:lnTo>
                  <a:lnTo>
                    <a:pt x="2479549" y="56533"/>
                  </a:lnTo>
                  <a:lnTo>
                    <a:pt x="2522592" y="62721"/>
                  </a:lnTo>
                  <a:lnTo>
                    <a:pt x="2562505" y="69151"/>
                  </a:lnTo>
                  <a:lnTo>
                    <a:pt x="2632472" y="82684"/>
                  </a:lnTo>
                  <a:lnTo>
                    <a:pt x="2688516" y="97035"/>
                  </a:lnTo>
                  <a:lnTo>
                    <a:pt x="2729703" y="112105"/>
                  </a:lnTo>
                  <a:lnTo>
                    <a:pt x="2761586" y="135849"/>
                  </a:lnTo>
                  <a:lnTo>
                    <a:pt x="2763774" y="144018"/>
                  </a:lnTo>
                  <a:lnTo>
                    <a:pt x="2761586" y="152186"/>
                  </a:lnTo>
                  <a:lnTo>
                    <a:pt x="2729703" y="175930"/>
                  </a:lnTo>
                  <a:lnTo>
                    <a:pt x="2688516" y="191000"/>
                  </a:lnTo>
                  <a:lnTo>
                    <a:pt x="2632472" y="205351"/>
                  </a:lnTo>
                  <a:lnTo>
                    <a:pt x="2562505" y="218884"/>
                  </a:lnTo>
                  <a:lnTo>
                    <a:pt x="2522592" y="225314"/>
                  </a:lnTo>
                  <a:lnTo>
                    <a:pt x="2479549" y="231502"/>
                  </a:lnTo>
                  <a:lnTo>
                    <a:pt x="2433491" y="237438"/>
                  </a:lnTo>
                  <a:lnTo>
                    <a:pt x="2384536" y="243108"/>
                  </a:lnTo>
                  <a:lnTo>
                    <a:pt x="2332801" y="248501"/>
                  </a:lnTo>
                  <a:lnTo>
                    <a:pt x="2278401" y="253604"/>
                  </a:lnTo>
                  <a:lnTo>
                    <a:pt x="2221454" y="258405"/>
                  </a:lnTo>
                  <a:lnTo>
                    <a:pt x="2162077" y="262892"/>
                  </a:lnTo>
                  <a:lnTo>
                    <a:pt x="2100386" y="267052"/>
                  </a:lnTo>
                  <a:lnTo>
                    <a:pt x="2036498" y="270875"/>
                  </a:lnTo>
                  <a:lnTo>
                    <a:pt x="1970529" y="274346"/>
                  </a:lnTo>
                  <a:lnTo>
                    <a:pt x="1902596" y="277455"/>
                  </a:lnTo>
                  <a:lnTo>
                    <a:pt x="1832817" y="280189"/>
                  </a:lnTo>
                  <a:lnTo>
                    <a:pt x="1761307" y="282536"/>
                  </a:lnTo>
                  <a:lnTo>
                    <a:pt x="1688184" y="284483"/>
                  </a:lnTo>
                  <a:lnTo>
                    <a:pt x="1613563" y="286019"/>
                  </a:lnTo>
                  <a:lnTo>
                    <a:pt x="1537562" y="287131"/>
                  </a:lnTo>
                  <a:lnTo>
                    <a:pt x="1460298" y="287807"/>
                  </a:lnTo>
                  <a:lnTo>
                    <a:pt x="1381887" y="288036"/>
                  </a:lnTo>
                  <a:lnTo>
                    <a:pt x="1303475" y="287807"/>
                  </a:lnTo>
                  <a:lnTo>
                    <a:pt x="1226211" y="287131"/>
                  </a:lnTo>
                  <a:lnTo>
                    <a:pt x="1150210" y="286019"/>
                  </a:lnTo>
                  <a:lnTo>
                    <a:pt x="1075589" y="284483"/>
                  </a:lnTo>
                  <a:lnTo>
                    <a:pt x="1002466" y="282536"/>
                  </a:lnTo>
                  <a:lnTo>
                    <a:pt x="930956" y="280189"/>
                  </a:lnTo>
                  <a:lnTo>
                    <a:pt x="861177" y="277455"/>
                  </a:lnTo>
                  <a:lnTo>
                    <a:pt x="793244" y="274346"/>
                  </a:lnTo>
                  <a:lnTo>
                    <a:pt x="727275" y="270875"/>
                  </a:lnTo>
                  <a:lnTo>
                    <a:pt x="663387" y="267052"/>
                  </a:lnTo>
                  <a:lnTo>
                    <a:pt x="601696" y="262892"/>
                  </a:lnTo>
                  <a:lnTo>
                    <a:pt x="542319" y="258405"/>
                  </a:lnTo>
                  <a:lnTo>
                    <a:pt x="485372" y="253604"/>
                  </a:lnTo>
                  <a:lnTo>
                    <a:pt x="430972" y="248501"/>
                  </a:lnTo>
                  <a:lnTo>
                    <a:pt x="379237" y="243108"/>
                  </a:lnTo>
                  <a:lnTo>
                    <a:pt x="330282" y="237438"/>
                  </a:lnTo>
                  <a:lnTo>
                    <a:pt x="284224" y="231502"/>
                  </a:lnTo>
                  <a:lnTo>
                    <a:pt x="241181" y="225314"/>
                  </a:lnTo>
                  <a:lnTo>
                    <a:pt x="201268" y="218884"/>
                  </a:lnTo>
                  <a:lnTo>
                    <a:pt x="131301" y="205351"/>
                  </a:lnTo>
                  <a:lnTo>
                    <a:pt x="75257" y="191000"/>
                  </a:lnTo>
                  <a:lnTo>
                    <a:pt x="34070" y="175930"/>
                  </a:lnTo>
                  <a:lnTo>
                    <a:pt x="2187" y="152186"/>
                  </a:lnTo>
                  <a:lnTo>
                    <a:pt x="0" y="144018"/>
                  </a:lnTo>
                  <a:close/>
                </a:path>
              </a:pathLst>
            </a:custGeom>
            <a:noFill/>
            <a:ln cap="flat" cmpd="sng" w="190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4" name="Google Shape;494;p33"/>
          <p:cNvSpPr txBox="1"/>
          <p:nvPr>
            <p:ph idx="10" type="dt"/>
          </p:nvPr>
        </p:nvSpPr>
        <p:spPr>
          <a:xfrm>
            <a:off x="0" y="833835"/>
            <a:ext cx="0" cy="8656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Máster en Big Data y Data Science</a:t>
            </a:r>
            <a:endParaRPr/>
          </a:p>
        </p:txBody>
      </p:sp>
      <p:sp>
        <p:nvSpPr>
          <p:cNvPr id="495" name="Google Shape;495;p33"/>
          <p:cNvSpPr txBox="1"/>
          <p:nvPr>
            <p:ph idx="11" type="ftr"/>
          </p:nvPr>
        </p:nvSpPr>
        <p:spPr>
          <a:xfrm>
            <a:off x="0" y="833835"/>
            <a:ext cx="0" cy="4809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Ecosistema Spark</a:t>
            </a:r>
            <a:endParaRPr/>
          </a:p>
        </p:txBody>
      </p:sp>
      <p:sp>
        <p:nvSpPr>
          <p:cNvPr id="496" name="Google Shape;496;p33"/>
          <p:cNvSpPr txBox="1"/>
          <p:nvPr>
            <p:ph idx="12" type="sldNum"/>
          </p:nvPr>
        </p:nvSpPr>
        <p:spPr>
          <a:xfrm>
            <a:off x="0" y="833835"/>
            <a:ext cx="0" cy="641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6531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22</a:t>
            </a:r>
            <a:endParaRPr/>
          </a:p>
        </p:txBody>
      </p:sp>
      <p:sp>
        <p:nvSpPr>
          <p:cNvPr id="497" name="Google Shape;497;p33"/>
          <p:cNvSpPr/>
          <p:nvPr/>
        </p:nvSpPr>
        <p:spPr>
          <a:xfrm>
            <a:off x="12561" y="218690"/>
            <a:ext cx="745224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Crear un RDD a partir lista. </a:t>
            </a:r>
            <a:endParaRPr b="1" sz="40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34"/>
          <p:cNvGrpSpPr/>
          <p:nvPr/>
        </p:nvGrpSpPr>
        <p:grpSpPr>
          <a:xfrm>
            <a:off x="532458" y="5952352"/>
            <a:ext cx="2447345" cy="1207459"/>
            <a:chOff x="2340482" y="3724275"/>
            <a:chExt cx="2070609" cy="1021587"/>
          </a:xfrm>
        </p:grpSpPr>
        <p:sp>
          <p:nvSpPr>
            <p:cNvPr id="503" name="Google Shape;503;p34"/>
            <p:cNvSpPr/>
            <p:nvPr/>
          </p:nvSpPr>
          <p:spPr>
            <a:xfrm>
              <a:off x="2340482" y="3737482"/>
              <a:ext cx="1224280" cy="1008380"/>
            </a:xfrm>
            <a:custGeom>
              <a:rect b="b" l="l" r="r" t="t"/>
              <a:pathLst>
                <a:path extrusionOk="0" h="1008379" w="1224279">
                  <a:moveTo>
                    <a:pt x="1055751" y="0"/>
                  </a:moveTo>
                  <a:lnTo>
                    <a:pt x="168021" y="0"/>
                  </a:lnTo>
                  <a:lnTo>
                    <a:pt x="123339" y="5998"/>
                  </a:lnTo>
                  <a:lnTo>
                    <a:pt x="83199" y="22930"/>
                  </a:lnTo>
                  <a:lnTo>
                    <a:pt x="49196" y="49196"/>
                  </a:lnTo>
                  <a:lnTo>
                    <a:pt x="22930" y="83199"/>
                  </a:lnTo>
                  <a:lnTo>
                    <a:pt x="5998" y="123339"/>
                  </a:lnTo>
                  <a:lnTo>
                    <a:pt x="0" y="168021"/>
                  </a:lnTo>
                  <a:lnTo>
                    <a:pt x="0" y="840105"/>
                  </a:lnTo>
                  <a:lnTo>
                    <a:pt x="5998" y="884772"/>
                  </a:lnTo>
                  <a:lnTo>
                    <a:pt x="22930" y="924909"/>
                  </a:lnTo>
                  <a:lnTo>
                    <a:pt x="49196" y="958915"/>
                  </a:lnTo>
                  <a:lnTo>
                    <a:pt x="83199" y="985186"/>
                  </a:lnTo>
                  <a:lnTo>
                    <a:pt x="123339" y="1002124"/>
                  </a:lnTo>
                  <a:lnTo>
                    <a:pt x="168021" y="1008126"/>
                  </a:lnTo>
                  <a:lnTo>
                    <a:pt x="1055751" y="1008126"/>
                  </a:lnTo>
                  <a:lnTo>
                    <a:pt x="1100432" y="1002124"/>
                  </a:lnTo>
                  <a:lnTo>
                    <a:pt x="1140572" y="985186"/>
                  </a:lnTo>
                  <a:lnTo>
                    <a:pt x="1174575" y="958915"/>
                  </a:lnTo>
                  <a:lnTo>
                    <a:pt x="1200841" y="924909"/>
                  </a:lnTo>
                  <a:lnTo>
                    <a:pt x="1217773" y="884772"/>
                  </a:lnTo>
                  <a:lnTo>
                    <a:pt x="1223771" y="840105"/>
                  </a:lnTo>
                  <a:lnTo>
                    <a:pt x="1223771" y="168021"/>
                  </a:lnTo>
                  <a:lnTo>
                    <a:pt x="1217773" y="123339"/>
                  </a:lnTo>
                  <a:lnTo>
                    <a:pt x="1200841" y="83199"/>
                  </a:lnTo>
                  <a:lnTo>
                    <a:pt x="1174575" y="49196"/>
                  </a:lnTo>
                  <a:lnTo>
                    <a:pt x="1140572" y="22930"/>
                  </a:lnTo>
                  <a:lnTo>
                    <a:pt x="1100432" y="5998"/>
                  </a:lnTo>
                  <a:lnTo>
                    <a:pt x="1055751" y="0"/>
                  </a:lnTo>
                  <a:close/>
                </a:path>
              </a:pathLst>
            </a:custGeom>
            <a:solidFill>
              <a:srgbClr val="539E3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2340482" y="3724275"/>
              <a:ext cx="1224280" cy="1008380"/>
            </a:xfrm>
            <a:custGeom>
              <a:rect b="b" l="l" r="r" t="t"/>
              <a:pathLst>
                <a:path extrusionOk="0" h="1008379" w="1224279">
                  <a:moveTo>
                    <a:pt x="0" y="168021"/>
                  </a:moveTo>
                  <a:lnTo>
                    <a:pt x="5998" y="123339"/>
                  </a:lnTo>
                  <a:lnTo>
                    <a:pt x="22930" y="83199"/>
                  </a:lnTo>
                  <a:lnTo>
                    <a:pt x="49196" y="49196"/>
                  </a:lnTo>
                  <a:lnTo>
                    <a:pt x="83199" y="22930"/>
                  </a:lnTo>
                  <a:lnTo>
                    <a:pt x="123339" y="5998"/>
                  </a:lnTo>
                  <a:lnTo>
                    <a:pt x="168021" y="0"/>
                  </a:lnTo>
                  <a:lnTo>
                    <a:pt x="1055751" y="0"/>
                  </a:lnTo>
                  <a:lnTo>
                    <a:pt x="1100432" y="5998"/>
                  </a:lnTo>
                  <a:lnTo>
                    <a:pt x="1140572" y="22930"/>
                  </a:lnTo>
                  <a:lnTo>
                    <a:pt x="1174575" y="49196"/>
                  </a:lnTo>
                  <a:lnTo>
                    <a:pt x="1200841" y="83199"/>
                  </a:lnTo>
                  <a:lnTo>
                    <a:pt x="1217773" y="123339"/>
                  </a:lnTo>
                  <a:lnTo>
                    <a:pt x="1223771" y="168021"/>
                  </a:lnTo>
                  <a:lnTo>
                    <a:pt x="1223771" y="840105"/>
                  </a:lnTo>
                  <a:lnTo>
                    <a:pt x="1217773" y="884772"/>
                  </a:lnTo>
                  <a:lnTo>
                    <a:pt x="1200841" y="924909"/>
                  </a:lnTo>
                  <a:lnTo>
                    <a:pt x="1174575" y="958915"/>
                  </a:lnTo>
                  <a:lnTo>
                    <a:pt x="1140572" y="985186"/>
                  </a:lnTo>
                  <a:lnTo>
                    <a:pt x="1100432" y="1002124"/>
                  </a:lnTo>
                  <a:lnTo>
                    <a:pt x="1055751" y="1008126"/>
                  </a:lnTo>
                  <a:lnTo>
                    <a:pt x="168021" y="1008126"/>
                  </a:lnTo>
                  <a:lnTo>
                    <a:pt x="123339" y="1002124"/>
                  </a:lnTo>
                  <a:lnTo>
                    <a:pt x="83199" y="985186"/>
                  </a:lnTo>
                  <a:lnTo>
                    <a:pt x="49196" y="958915"/>
                  </a:lnTo>
                  <a:lnTo>
                    <a:pt x="22930" y="924909"/>
                  </a:lnTo>
                  <a:lnTo>
                    <a:pt x="5998" y="884772"/>
                  </a:lnTo>
                  <a:lnTo>
                    <a:pt x="0" y="840105"/>
                  </a:lnTo>
                  <a:lnTo>
                    <a:pt x="0" y="168021"/>
                  </a:lnTo>
                  <a:close/>
                </a:path>
              </a:pathLst>
            </a:custGeom>
            <a:noFill/>
            <a:ln cap="flat" cmpd="sng" w="19050">
              <a:solidFill>
                <a:srgbClr val="3A73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3768471" y="4165473"/>
              <a:ext cx="642620" cy="76200"/>
            </a:xfrm>
            <a:custGeom>
              <a:rect b="b" l="l" r="r" t="t"/>
              <a:pathLst>
                <a:path extrusionOk="0" h="76200" w="642620">
                  <a:moveTo>
                    <a:pt x="565912" y="0"/>
                  </a:moveTo>
                  <a:lnTo>
                    <a:pt x="565912" y="76199"/>
                  </a:lnTo>
                  <a:lnTo>
                    <a:pt x="629412" y="44449"/>
                  </a:lnTo>
                  <a:lnTo>
                    <a:pt x="578612" y="44449"/>
                  </a:lnTo>
                  <a:lnTo>
                    <a:pt x="578612" y="31749"/>
                  </a:lnTo>
                  <a:lnTo>
                    <a:pt x="629412" y="31749"/>
                  </a:lnTo>
                  <a:lnTo>
                    <a:pt x="565912" y="0"/>
                  </a:lnTo>
                  <a:close/>
                </a:path>
                <a:path extrusionOk="0" h="76200" w="642620">
                  <a:moveTo>
                    <a:pt x="565912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65912" y="44449"/>
                  </a:lnTo>
                  <a:lnTo>
                    <a:pt x="565912" y="31749"/>
                  </a:lnTo>
                  <a:close/>
                </a:path>
                <a:path extrusionOk="0" h="76200" w="642620">
                  <a:moveTo>
                    <a:pt x="629412" y="31749"/>
                  </a:moveTo>
                  <a:lnTo>
                    <a:pt x="578612" y="31749"/>
                  </a:lnTo>
                  <a:lnTo>
                    <a:pt x="578612" y="44449"/>
                  </a:lnTo>
                  <a:lnTo>
                    <a:pt x="629412" y="44449"/>
                  </a:lnTo>
                  <a:lnTo>
                    <a:pt x="642112" y="38099"/>
                  </a:lnTo>
                  <a:lnTo>
                    <a:pt x="629412" y="31749"/>
                  </a:lnTo>
                  <a:close/>
                </a:path>
              </a:pathLst>
            </a:custGeom>
            <a:solidFill>
              <a:srgbClr val="539E3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6" name="Google Shape;506;p34"/>
          <p:cNvSpPr txBox="1"/>
          <p:nvPr/>
        </p:nvSpPr>
        <p:spPr>
          <a:xfrm>
            <a:off x="3270250" y="5861334"/>
            <a:ext cx="7388140" cy="133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9325">
            <a:spAutoFit/>
          </a:bodyPr>
          <a:lstStyle/>
          <a:p>
            <a:pPr indent="-378255" lvl="0" marL="393265" marR="0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Spark “apunta” qué va a pasar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8255" lvl="0" marL="393265" marR="0" rtl="0" algn="l">
              <a:spcBef>
                <a:spcPts val="827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se calcula nada hasta que es necesario (se llama a una </a:t>
            </a:r>
            <a:r>
              <a:rPr b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acción</a:t>
            </a: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4"/>
          <p:cNvSpPr txBox="1"/>
          <p:nvPr/>
        </p:nvSpPr>
        <p:spPr>
          <a:xfrm>
            <a:off x="623450" y="6177219"/>
            <a:ext cx="1265045" cy="753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([1,2,3,4,5,6,7,8,9,10,11,])</a:t>
            </a:r>
            <a:endParaRPr sz="1418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8" name="Google Shape;508;p34"/>
          <p:cNvSpPr txBox="1"/>
          <p:nvPr>
            <p:ph idx="10" type="dt"/>
          </p:nvPr>
        </p:nvSpPr>
        <p:spPr>
          <a:xfrm>
            <a:off x="0" y="833835"/>
            <a:ext cx="0" cy="8656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Máster en Big Data y Data Science</a:t>
            </a:r>
            <a:endParaRPr/>
          </a:p>
        </p:txBody>
      </p:sp>
      <p:sp>
        <p:nvSpPr>
          <p:cNvPr id="509" name="Google Shape;509;p34"/>
          <p:cNvSpPr txBox="1"/>
          <p:nvPr>
            <p:ph idx="11" type="ftr"/>
          </p:nvPr>
        </p:nvSpPr>
        <p:spPr>
          <a:xfrm>
            <a:off x="0" y="833835"/>
            <a:ext cx="0" cy="4809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5010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Ecosistema Spark</a:t>
            </a:r>
            <a:endParaRPr/>
          </a:p>
        </p:txBody>
      </p:sp>
      <p:sp>
        <p:nvSpPr>
          <p:cNvPr id="510" name="Google Shape;510;p34"/>
          <p:cNvSpPr txBox="1"/>
          <p:nvPr>
            <p:ph idx="12" type="sldNum"/>
          </p:nvPr>
        </p:nvSpPr>
        <p:spPr>
          <a:xfrm>
            <a:off x="0" y="833835"/>
            <a:ext cx="0" cy="641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6531" rtl="0" algn="l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23</a:t>
            </a:r>
            <a:endParaRPr/>
          </a:p>
        </p:txBody>
      </p:sp>
      <p:sp>
        <p:nvSpPr>
          <p:cNvPr id="511" name="Google Shape;511;p34"/>
          <p:cNvSpPr/>
          <p:nvPr/>
        </p:nvSpPr>
        <p:spPr>
          <a:xfrm>
            <a:off x="-79186" y="241635"/>
            <a:ext cx="1001075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SPARK: ejemplo evaluación perezosa </a:t>
            </a:r>
            <a:endParaRPr b="1" sz="40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4"/>
          <p:cNvSpPr txBox="1"/>
          <p:nvPr/>
        </p:nvSpPr>
        <p:spPr>
          <a:xfrm>
            <a:off x="298452" y="1358900"/>
            <a:ext cx="10363183" cy="1256116"/>
          </a:xfrm>
          <a:prstGeom prst="rect">
            <a:avLst/>
          </a:prstGeom>
          <a:solidFill>
            <a:srgbClr val="D9D9D9"/>
          </a:solidFill>
          <a:ln cap="flat" cmpd="sng" w="12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10731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TODAVÍA NO SE REALIZA NINGUNA ACCIÓN (crear el RDD)</a:t>
            </a:r>
            <a:endParaRPr/>
          </a:p>
          <a:p>
            <a:pPr indent="0" lvl="0" marL="107315" marR="0" rtl="0" algn="l">
              <a:spcBef>
                <a:spcPts val="1519"/>
              </a:spcBef>
              <a:spcAft>
                <a:spcPts val="0"/>
              </a:spcAft>
              <a:buNone/>
            </a:pPr>
            <a:r>
              <a:rPr b="1" lang="es-ES" sz="1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numeros = sc.parallelize([1,2,3,4,5,6,7,8,9,10,11])</a:t>
            </a:r>
            <a:endParaRPr b="1" sz="189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7315" marR="0" rtl="0" algn="l">
              <a:spcBef>
                <a:spcPts val="1519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3" name="Google Shape;513;p34"/>
          <p:cNvSpPr txBox="1"/>
          <p:nvPr/>
        </p:nvSpPr>
        <p:spPr>
          <a:xfrm>
            <a:off x="298451" y="2959100"/>
            <a:ext cx="10363183" cy="1293178"/>
          </a:xfrm>
          <a:prstGeom prst="rect">
            <a:avLst/>
          </a:prstGeom>
          <a:solidFill>
            <a:srgbClr val="D9D9D9"/>
          </a:solidFill>
          <a:ln cap="flat" cmpd="sng" w="12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10731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EVALUACIÓN PEREZOSA / DEMORADA </a:t>
            </a:r>
            <a:endParaRPr/>
          </a:p>
          <a:p>
            <a:pPr indent="0" lvl="0" marL="107315" marR="0" rtl="0" algn="l">
              <a:spcBef>
                <a:spcPts val="1519"/>
              </a:spcBef>
              <a:spcAft>
                <a:spcPts val="0"/>
              </a:spcAft>
              <a:buNone/>
            </a:pPr>
            <a:r>
              <a:rPr b="1" lang="es-ES" sz="1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print(numeros.collect())</a:t>
            </a:r>
            <a:endParaRPr/>
          </a:p>
          <a:p>
            <a:pPr indent="0" lvl="0" marL="107315" marR="0" rtl="0" algn="l">
              <a:spcBef>
                <a:spcPts val="1519"/>
              </a:spcBef>
              <a:spcAft>
                <a:spcPts val="0"/>
              </a:spcAft>
              <a:buNone/>
            </a:pPr>
            <a:r>
              <a:t/>
            </a:r>
            <a:endParaRPr sz="189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4" name="Google Shape;514;p34"/>
          <p:cNvSpPr txBox="1"/>
          <p:nvPr/>
        </p:nvSpPr>
        <p:spPr>
          <a:xfrm>
            <a:off x="2810417" y="4435184"/>
            <a:ext cx="7467600" cy="657050"/>
          </a:xfrm>
          <a:prstGeom prst="rect">
            <a:avLst/>
          </a:prstGeom>
          <a:noFill/>
          <a:ln cap="flat" cmpd="sng" w="99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3275">
            <a:spAutoFit/>
          </a:bodyPr>
          <a:lstStyle/>
          <a:p>
            <a:pPr indent="0" lvl="0" marL="107322" marR="529107" rtl="0" algn="l">
              <a:lnSpc>
                <a:spcPct val="9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Collect(): Acción </a:t>
            </a:r>
            <a:r>
              <a:rPr lang="es-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recuperar el contenido del RDD de los nodos workers, la usaremos para comprobar resultados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5" name="Google Shape;515;p34"/>
          <p:cNvCxnSpPr/>
          <p:nvPr/>
        </p:nvCxnSpPr>
        <p:spPr>
          <a:xfrm>
            <a:off x="2693577" y="3743608"/>
            <a:ext cx="152400" cy="648954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lg" w="lg" type="stealth"/>
            <a:tailEnd len="sm" w="sm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5"/>
          <p:cNvSpPr txBox="1"/>
          <p:nvPr>
            <p:ph type="title"/>
          </p:nvPr>
        </p:nvSpPr>
        <p:spPr>
          <a:xfrm>
            <a:off x="1256805" y="2074321"/>
            <a:ext cx="8294089" cy="35983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06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b="1" lang="es-E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RDDs:</a:t>
            </a:r>
            <a:br>
              <a:rPr b="1" lang="es-E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s-E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Transformaciones</a:t>
            </a:r>
            <a:br>
              <a:rPr b="1" lang="es-ES" sz="5400">
                <a:solidFill>
                  <a:schemeClr val="lt1"/>
                </a:solidFill>
              </a:rPr>
            </a:b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6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526" name="Google Shape;526;p36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6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6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36"/>
          <p:cNvSpPr txBox="1"/>
          <p:nvPr/>
        </p:nvSpPr>
        <p:spPr>
          <a:xfrm>
            <a:off x="290616" y="1372252"/>
            <a:ext cx="10574425" cy="37636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7300">
            <a:spAutoFit/>
          </a:bodyPr>
          <a:lstStyle/>
          <a:p>
            <a:pPr indent="-377825" lvl="0" marL="393065" marR="0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Crean un RDD a partir de otro u otros RDDs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1" lvl="0" marL="393065" marR="0" rtl="0" algn="l">
              <a:spcBef>
                <a:spcPts val="609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93065" marR="5715" rtl="0" algn="l">
              <a:lnSpc>
                <a:spcPct val="127541"/>
              </a:lnSpc>
              <a:spcBef>
                <a:spcPts val="875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Evaluación perezosa. No se calculan los resultados  inmediatamente. </a:t>
            </a:r>
            <a:endParaRPr/>
          </a:p>
          <a:p>
            <a:pPr indent="-285751" lvl="0" marL="393065" marR="5715" rtl="0" algn="l">
              <a:lnSpc>
                <a:spcPct val="127541"/>
              </a:lnSpc>
              <a:spcBef>
                <a:spcPts val="875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93065" marR="5715" rtl="0" algn="l">
              <a:lnSpc>
                <a:spcPct val="127541"/>
              </a:lnSpc>
              <a:spcBef>
                <a:spcPts val="875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Spark apunta la serie de  transformaciones que se deben aplicar para ejecutar  después.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1" lvl="0" marL="393065" marR="5715" rtl="0" algn="l">
              <a:lnSpc>
                <a:spcPct val="127541"/>
              </a:lnSpc>
              <a:spcBef>
                <a:spcPts val="875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93065" marR="0" rtl="0" algn="l">
              <a:spcBef>
                <a:spcPts val="443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como una receta</a:t>
            </a:r>
            <a:endParaRPr/>
          </a:p>
        </p:txBody>
      </p:sp>
      <p:sp>
        <p:nvSpPr>
          <p:cNvPr id="530" name="Google Shape;530;p36"/>
          <p:cNvSpPr txBox="1"/>
          <p:nvPr/>
        </p:nvSpPr>
        <p:spPr>
          <a:xfrm>
            <a:off x="557142" y="5625588"/>
            <a:ext cx="8851807" cy="395099"/>
          </a:xfrm>
          <a:prstGeom prst="rect">
            <a:avLst/>
          </a:prstGeom>
          <a:solidFill>
            <a:srgbClr val="D9D9D9"/>
          </a:solidFill>
          <a:ln cap="flat" cmpd="sng" w="12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500">
            <a:spAutoFit/>
          </a:bodyPr>
          <a:lstStyle/>
          <a:p>
            <a:pPr indent="0" lvl="0" marL="10732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lineas.flatMap(...).filter(...).map(...).reduceByKey(...)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6"/>
          <p:cNvSpPr/>
          <p:nvPr/>
        </p:nvSpPr>
        <p:spPr>
          <a:xfrm rot="5400000">
            <a:off x="4512888" y="3101651"/>
            <a:ext cx="562723" cy="6400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36"/>
          <p:cNvSpPr txBox="1"/>
          <p:nvPr/>
        </p:nvSpPr>
        <p:spPr>
          <a:xfrm>
            <a:off x="3460749" y="6719045"/>
            <a:ext cx="2667000" cy="289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r>
              <a:rPr b="1" lang="es-E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Ojo, notación punto</a:t>
            </a:r>
            <a:endParaRPr/>
          </a:p>
        </p:txBody>
      </p:sp>
      <p:sp>
        <p:nvSpPr>
          <p:cNvPr id="533" name="Google Shape;533;p36"/>
          <p:cNvSpPr/>
          <p:nvPr/>
        </p:nvSpPr>
        <p:spPr>
          <a:xfrm>
            <a:off x="-356790" y="133841"/>
            <a:ext cx="745224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RDDs: Transformaciones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7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539" name="Google Shape;539;p37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7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7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42" name="Google Shape;542;p37"/>
          <p:cNvGraphicFramePr/>
          <p:nvPr/>
        </p:nvGraphicFramePr>
        <p:xfrm>
          <a:off x="86749" y="11384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{BC0D8FAC-96DA-483C-B418-43E2E6E21FFC}</a:tableStyleId>
              </a:tblPr>
              <a:tblGrid>
                <a:gridCol w="2723700"/>
                <a:gridCol w="7175850"/>
                <a:gridCol w="655225"/>
                <a:gridCol w="125350"/>
              </a:tblGrid>
              <a:tr h="517525">
                <a:tc>
                  <a:txBody>
                    <a:bodyPr/>
                    <a:lstStyle/>
                    <a:p>
                      <a:pPr indent="0" lvl="0" marL="4508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Transformación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75" marB="0" marR="0" marL="0">
                    <a:lnL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Descripción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75" marB="0" marR="0" marL="0"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915700"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map(func)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75" marB="0" marR="0" marL="0">
                    <a:lnL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91440" marR="868044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Crea un nuevo RDD a partir de otro aplicando una  transformación a cada elemento original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75" marB="0" marR="0" marL="0">
                    <a:lnL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313825"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filter(func)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75" marB="0" marR="0" marL="0">
                    <a:lnL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91440" marR="44640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Crea un nuevo RDD a partir de otro manteniendo solo  los elementos de la lista original que cumplan una  condición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75" marB="0" marR="0" marL="0">
                    <a:lnL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915700"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flatMap(func)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75" marB="0" marR="0" marL="0">
                    <a:lnL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91440" marR="96646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Como map pero cada elemento original se puede  mapear a 0 o varios elementos de salida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75" marB="0" marR="0" marL="0">
                    <a:lnL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915725"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distinct()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75" marB="0" marR="0" marL="0">
                    <a:lnL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91440" marR="122364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Crea un nuevo RDD a partir de otro eliminando  duplicados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75" marB="0" marR="0" marL="0">
                    <a:lnL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17550">
                <a:tc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union(otroRDD)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75" marB="0" marR="0" marL="0">
                    <a:lnL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Une dos RDD en uno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75" marB="0" marR="0" marL="0">
                    <a:lnL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89175">
                <a:tc rowSpan="2">
                  <a:txBody>
                    <a:bodyPr/>
                    <a:lstStyle/>
                    <a:p>
                      <a:pPr indent="0" lvl="0" marL="908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sample()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75" marB="0" marR="0" marL="0">
                    <a:lnL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9B83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Obtiene un RDD con una muestra obtenida con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75" marB="0" marR="0" marL="0">
                    <a:lnL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26525">
                <a:tc vMerge="1"/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reemplazamiento (o sin) a partir de otro RDD.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539E3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539E39"/>
                    </a:solidFill>
                  </a:tcPr>
                </a:tc>
              </a:tr>
            </a:tbl>
          </a:graphicData>
        </a:graphic>
      </p:graphicFrame>
      <p:sp>
        <p:nvSpPr>
          <p:cNvPr id="543" name="Google Shape;543;p37"/>
          <p:cNvSpPr/>
          <p:nvPr/>
        </p:nvSpPr>
        <p:spPr>
          <a:xfrm>
            <a:off x="-140766" y="41414"/>
            <a:ext cx="102971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RDDs: Transformaciones más comunes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8"/>
          <p:cNvSpPr/>
          <p:nvPr/>
        </p:nvSpPr>
        <p:spPr>
          <a:xfrm>
            <a:off x="550775" y="1865729"/>
            <a:ext cx="7586405" cy="1194850"/>
          </a:xfrm>
          <a:custGeom>
            <a:rect b="b" l="l" r="r" t="t"/>
            <a:pathLst>
              <a:path extrusionOk="0" h="1010919" w="6418580">
                <a:moveTo>
                  <a:pt x="6418326" y="0"/>
                </a:moveTo>
                <a:lnTo>
                  <a:pt x="0" y="0"/>
                </a:lnTo>
                <a:lnTo>
                  <a:pt x="0" y="1010411"/>
                </a:lnTo>
                <a:lnTo>
                  <a:pt x="6418326" y="1010411"/>
                </a:lnTo>
                <a:lnTo>
                  <a:pt x="6418326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8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550" name="Google Shape;550;p38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8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8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38"/>
          <p:cNvSpPr txBox="1"/>
          <p:nvPr/>
        </p:nvSpPr>
        <p:spPr>
          <a:xfrm>
            <a:off x="219183" y="4424284"/>
            <a:ext cx="5896201" cy="322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8255" lvl="0" marL="393265" marR="0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182"/>
              <a:buFont typeface="Noto Sans Symbols"/>
              <a:buChar char="⮚"/>
            </a:pPr>
            <a:r>
              <a:rPr b="1" lang="es-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Resultado: [1,2,3,4,5]  🡪 [3,6,9,12,15</a:t>
            </a:r>
            <a:r>
              <a:rPr lang="es-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8"/>
          <p:cNvSpPr txBox="1"/>
          <p:nvPr/>
        </p:nvSpPr>
        <p:spPr>
          <a:xfrm>
            <a:off x="218959" y="5220119"/>
            <a:ext cx="9088225" cy="1531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075">
            <a:spAutoFit/>
          </a:bodyPr>
          <a:lstStyle/>
          <a:p>
            <a:pPr indent="-378255" lvl="0" marL="393265" marR="0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182"/>
              <a:buFont typeface="Noto Sans Symbols"/>
              <a:buChar char="⮚"/>
            </a:pPr>
            <a:r>
              <a:rPr lang="es-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función que se pasa a map debe: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219" lvl="1" marL="770770" marR="6004" rtl="0" algn="l">
              <a:spcBef>
                <a:spcPts val="715"/>
              </a:spcBef>
              <a:spcAft>
                <a:spcPts val="0"/>
              </a:spcAft>
              <a:buClr>
                <a:srgbClr val="539E39"/>
              </a:buClr>
              <a:buSzPts val="1368"/>
              <a:buFont typeface="Noto Sans Symbols"/>
              <a:buChar char="⮚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Recibir un único parámetro, que serán elementos individuales del  rdd de partida</a:t>
            </a:r>
            <a:endParaRPr/>
          </a:p>
          <a:p>
            <a:pPr indent="-324968" lvl="1" marL="771521" marR="0" rtl="0" algn="l">
              <a:spcBef>
                <a:spcPts val="709"/>
              </a:spcBef>
              <a:spcAft>
                <a:spcPts val="0"/>
              </a:spcAft>
              <a:buClr>
                <a:srgbClr val="539E39"/>
              </a:buClr>
              <a:buSzPts val="1368"/>
              <a:buFont typeface="Noto Sans Symbols"/>
              <a:buChar char="⮚"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Devolver el elemento transformado</a:t>
            </a:r>
            <a:endParaRPr/>
          </a:p>
        </p:txBody>
      </p:sp>
      <p:sp>
        <p:nvSpPr>
          <p:cNvPr id="555" name="Google Shape;555;p38"/>
          <p:cNvSpPr txBox="1"/>
          <p:nvPr/>
        </p:nvSpPr>
        <p:spPr>
          <a:xfrm>
            <a:off x="146050" y="1316401"/>
            <a:ext cx="9263100" cy="1746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8255" lvl="0" marL="393265" marR="0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182"/>
              <a:buFont typeface="Noto Sans Symbols"/>
              <a:buChar char="⮚"/>
            </a:pPr>
            <a:r>
              <a:rPr lang="es-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Aplica una transformación a cada elemento del RDD original</a:t>
            </a:r>
            <a:endParaRPr/>
          </a:p>
          <a:p>
            <a:pPr indent="0" lvl="0" marL="613164" marR="0" rtl="0" algn="l">
              <a:spcBef>
                <a:spcPts val="2423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numeros = sc.parallelize([1,2,3,4,5])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13164" marR="0" rtl="0" algn="l">
              <a:spcBef>
                <a:spcPts val="1519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num3 = numeros.map(lambda elemento: 3*elemento</a:t>
            </a:r>
            <a:r>
              <a:rPr b="1" lang="es-ES" sz="189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9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6" name="Google Shape;556;p38"/>
          <p:cNvSpPr txBox="1"/>
          <p:nvPr/>
        </p:nvSpPr>
        <p:spPr>
          <a:xfrm>
            <a:off x="7588062" y="3212488"/>
            <a:ext cx="3137235" cy="976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000">
            <a:spAutoFit/>
          </a:bodyPr>
          <a:lstStyle/>
          <a:p>
            <a:pPr indent="0" lvl="0" marL="102069" marR="174118" rtl="0" algn="l">
              <a:lnSpc>
                <a:spcPct val="97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Función que se aplica a  cada elemento del rdd  números</a:t>
            </a:r>
            <a:endParaRPr sz="212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8"/>
          <p:cNvSpPr/>
          <p:nvPr/>
        </p:nvSpPr>
        <p:spPr>
          <a:xfrm>
            <a:off x="6013451" y="3177420"/>
            <a:ext cx="1574612" cy="387235"/>
          </a:xfrm>
          <a:custGeom>
            <a:rect b="b" l="l" r="r" t="t"/>
            <a:pathLst>
              <a:path extrusionOk="0" h="546100" w="1271270">
                <a:moveTo>
                  <a:pt x="1197346" y="519229"/>
                </a:moveTo>
                <a:lnTo>
                  <a:pt x="1186306" y="545592"/>
                </a:lnTo>
                <a:lnTo>
                  <a:pt x="1271269" y="539876"/>
                </a:lnTo>
                <a:lnTo>
                  <a:pt x="1257749" y="524129"/>
                </a:lnTo>
                <a:lnTo>
                  <a:pt x="1209039" y="524129"/>
                </a:lnTo>
                <a:lnTo>
                  <a:pt x="1197346" y="519229"/>
                </a:lnTo>
                <a:close/>
              </a:path>
              <a:path extrusionOk="0" h="546100" w="1271270">
                <a:moveTo>
                  <a:pt x="1204690" y="501693"/>
                </a:moveTo>
                <a:lnTo>
                  <a:pt x="1197346" y="519229"/>
                </a:lnTo>
                <a:lnTo>
                  <a:pt x="1209039" y="524129"/>
                </a:lnTo>
                <a:lnTo>
                  <a:pt x="1216405" y="506603"/>
                </a:lnTo>
                <a:lnTo>
                  <a:pt x="1204690" y="501693"/>
                </a:lnTo>
                <a:close/>
              </a:path>
              <a:path extrusionOk="0" h="546100" w="1271270">
                <a:moveTo>
                  <a:pt x="1215771" y="475234"/>
                </a:moveTo>
                <a:lnTo>
                  <a:pt x="1204690" y="501693"/>
                </a:lnTo>
                <a:lnTo>
                  <a:pt x="1216405" y="506603"/>
                </a:lnTo>
                <a:lnTo>
                  <a:pt x="1209039" y="524129"/>
                </a:lnTo>
                <a:lnTo>
                  <a:pt x="1257749" y="524129"/>
                </a:lnTo>
                <a:lnTo>
                  <a:pt x="1215771" y="475234"/>
                </a:lnTo>
                <a:close/>
              </a:path>
              <a:path extrusionOk="0" h="546100" w="1271270">
                <a:moveTo>
                  <a:pt x="7365" y="0"/>
                </a:moveTo>
                <a:lnTo>
                  <a:pt x="0" y="17525"/>
                </a:lnTo>
                <a:lnTo>
                  <a:pt x="1197346" y="519229"/>
                </a:lnTo>
                <a:lnTo>
                  <a:pt x="1204690" y="501693"/>
                </a:lnTo>
                <a:lnTo>
                  <a:pt x="736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38"/>
          <p:cNvSpPr/>
          <p:nvPr/>
        </p:nvSpPr>
        <p:spPr>
          <a:xfrm>
            <a:off x="3422661" y="2612974"/>
            <a:ext cx="4705178" cy="554919"/>
          </a:xfrm>
          <a:custGeom>
            <a:rect b="b" l="l" r="r" t="t"/>
            <a:pathLst>
              <a:path extrusionOk="0" h="288289" w="3543300">
                <a:moveTo>
                  <a:pt x="0" y="144018"/>
                </a:moveTo>
                <a:lnTo>
                  <a:pt x="28545" y="118140"/>
                </a:lnTo>
                <a:lnTo>
                  <a:pt x="85503" y="99705"/>
                </a:lnTo>
                <a:lnTo>
                  <a:pt x="139231" y="87975"/>
                </a:lnTo>
                <a:lnTo>
                  <a:pt x="204834" y="76751"/>
                </a:lnTo>
                <a:lnTo>
                  <a:pt x="281685" y="66085"/>
                </a:lnTo>
                <a:lnTo>
                  <a:pt x="324133" y="60977"/>
                </a:lnTo>
                <a:lnTo>
                  <a:pt x="369159" y="56028"/>
                </a:lnTo>
                <a:lnTo>
                  <a:pt x="416685" y="51244"/>
                </a:lnTo>
                <a:lnTo>
                  <a:pt x="466632" y="46631"/>
                </a:lnTo>
                <a:lnTo>
                  <a:pt x="518922" y="42195"/>
                </a:lnTo>
                <a:lnTo>
                  <a:pt x="573476" y="37944"/>
                </a:lnTo>
                <a:lnTo>
                  <a:pt x="630217" y="33883"/>
                </a:lnTo>
                <a:lnTo>
                  <a:pt x="689067" y="30019"/>
                </a:lnTo>
                <a:lnTo>
                  <a:pt x="749947" y="26358"/>
                </a:lnTo>
                <a:lnTo>
                  <a:pt x="812779" y="22906"/>
                </a:lnTo>
                <a:lnTo>
                  <a:pt x="877485" y="19670"/>
                </a:lnTo>
                <a:lnTo>
                  <a:pt x="943986" y="16657"/>
                </a:lnTo>
                <a:lnTo>
                  <a:pt x="1012205" y="13872"/>
                </a:lnTo>
                <a:lnTo>
                  <a:pt x="1082063" y="11322"/>
                </a:lnTo>
                <a:lnTo>
                  <a:pt x="1153482" y="9014"/>
                </a:lnTo>
                <a:lnTo>
                  <a:pt x="1226385" y="6953"/>
                </a:lnTo>
                <a:lnTo>
                  <a:pt x="1300691" y="5147"/>
                </a:lnTo>
                <a:lnTo>
                  <a:pt x="1376324" y="3600"/>
                </a:lnTo>
                <a:lnTo>
                  <a:pt x="1453206" y="2321"/>
                </a:lnTo>
                <a:lnTo>
                  <a:pt x="1531257" y="1315"/>
                </a:lnTo>
                <a:lnTo>
                  <a:pt x="1610400" y="588"/>
                </a:lnTo>
                <a:lnTo>
                  <a:pt x="1690557" y="148"/>
                </a:lnTo>
                <a:lnTo>
                  <a:pt x="1771650" y="0"/>
                </a:lnTo>
                <a:lnTo>
                  <a:pt x="1852742" y="148"/>
                </a:lnTo>
                <a:lnTo>
                  <a:pt x="1932899" y="588"/>
                </a:lnTo>
                <a:lnTo>
                  <a:pt x="2012042" y="1315"/>
                </a:lnTo>
                <a:lnTo>
                  <a:pt x="2090093" y="2321"/>
                </a:lnTo>
                <a:lnTo>
                  <a:pt x="2166975" y="3600"/>
                </a:lnTo>
                <a:lnTo>
                  <a:pt x="2242608" y="5147"/>
                </a:lnTo>
                <a:lnTo>
                  <a:pt x="2316914" y="6953"/>
                </a:lnTo>
                <a:lnTo>
                  <a:pt x="2389817" y="9014"/>
                </a:lnTo>
                <a:lnTo>
                  <a:pt x="2461236" y="11322"/>
                </a:lnTo>
                <a:lnTo>
                  <a:pt x="2531094" y="13872"/>
                </a:lnTo>
                <a:lnTo>
                  <a:pt x="2599313" y="16657"/>
                </a:lnTo>
                <a:lnTo>
                  <a:pt x="2665814" y="19670"/>
                </a:lnTo>
                <a:lnTo>
                  <a:pt x="2730520" y="22906"/>
                </a:lnTo>
                <a:lnTo>
                  <a:pt x="2793352" y="26358"/>
                </a:lnTo>
                <a:lnTo>
                  <a:pt x="2854232" y="30019"/>
                </a:lnTo>
                <a:lnTo>
                  <a:pt x="2913082" y="33883"/>
                </a:lnTo>
                <a:lnTo>
                  <a:pt x="2969823" y="37944"/>
                </a:lnTo>
                <a:lnTo>
                  <a:pt x="3024378" y="42195"/>
                </a:lnTo>
                <a:lnTo>
                  <a:pt x="3076667" y="46631"/>
                </a:lnTo>
                <a:lnTo>
                  <a:pt x="3126614" y="51244"/>
                </a:lnTo>
                <a:lnTo>
                  <a:pt x="3174140" y="56028"/>
                </a:lnTo>
                <a:lnTo>
                  <a:pt x="3219166" y="60977"/>
                </a:lnTo>
                <a:lnTo>
                  <a:pt x="3261614" y="66085"/>
                </a:lnTo>
                <a:lnTo>
                  <a:pt x="3301407" y="71345"/>
                </a:lnTo>
                <a:lnTo>
                  <a:pt x="3372712" y="82296"/>
                </a:lnTo>
                <a:lnTo>
                  <a:pt x="3432455" y="93780"/>
                </a:lnTo>
                <a:lnTo>
                  <a:pt x="3480011" y="105745"/>
                </a:lnTo>
                <a:lnTo>
                  <a:pt x="3527126" y="124483"/>
                </a:lnTo>
                <a:lnTo>
                  <a:pt x="3543300" y="144018"/>
                </a:lnTo>
                <a:lnTo>
                  <a:pt x="3541476" y="150607"/>
                </a:lnTo>
                <a:lnTo>
                  <a:pt x="3499023" y="176143"/>
                </a:lnTo>
                <a:lnTo>
                  <a:pt x="3457796" y="188330"/>
                </a:lnTo>
                <a:lnTo>
                  <a:pt x="3404068" y="200060"/>
                </a:lnTo>
                <a:lnTo>
                  <a:pt x="3338465" y="211284"/>
                </a:lnTo>
                <a:lnTo>
                  <a:pt x="3261614" y="221950"/>
                </a:lnTo>
                <a:lnTo>
                  <a:pt x="3219166" y="227058"/>
                </a:lnTo>
                <a:lnTo>
                  <a:pt x="3174140" y="232007"/>
                </a:lnTo>
                <a:lnTo>
                  <a:pt x="3126614" y="236791"/>
                </a:lnTo>
                <a:lnTo>
                  <a:pt x="3076667" y="241404"/>
                </a:lnTo>
                <a:lnTo>
                  <a:pt x="3024378" y="245840"/>
                </a:lnTo>
                <a:lnTo>
                  <a:pt x="2969823" y="250091"/>
                </a:lnTo>
                <a:lnTo>
                  <a:pt x="2913082" y="254152"/>
                </a:lnTo>
                <a:lnTo>
                  <a:pt x="2854232" y="258016"/>
                </a:lnTo>
                <a:lnTo>
                  <a:pt x="2793352" y="261677"/>
                </a:lnTo>
                <a:lnTo>
                  <a:pt x="2730520" y="265129"/>
                </a:lnTo>
                <a:lnTo>
                  <a:pt x="2665814" y="268365"/>
                </a:lnTo>
                <a:lnTo>
                  <a:pt x="2599313" y="271378"/>
                </a:lnTo>
                <a:lnTo>
                  <a:pt x="2531094" y="274163"/>
                </a:lnTo>
                <a:lnTo>
                  <a:pt x="2461236" y="276713"/>
                </a:lnTo>
                <a:lnTo>
                  <a:pt x="2389817" y="279021"/>
                </a:lnTo>
                <a:lnTo>
                  <a:pt x="2316914" y="281082"/>
                </a:lnTo>
                <a:lnTo>
                  <a:pt x="2242608" y="282888"/>
                </a:lnTo>
                <a:lnTo>
                  <a:pt x="2166975" y="284435"/>
                </a:lnTo>
                <a:lnTo>
                  <a:pt x="2090093" y="285714"/>
                </a:lnTo>
                <a:lnTo>
                  <a:pt x="2012042" y="286720"/>
                </a:lnTo>
                <a:lnTo>
                  <a:pt x="1932899" y="287447"/>
                </a:lnTo>
                <a:lnTo>
                  <a:pt x="1852742" y="287887"/>
                </a:lnTo>
                <a:lnTo>
                  <a:pt x="1771650" y="288036"/>
                </a:lnTo>
                <a:lnTo>
                  <a:pt x="1690557" y="287887"/>
                </a:lnTo>
                <a:lnTo>
                  <a:pt x="1610400" y="287447"/>
                </a:lnTo>
                <a:lnTo>
                  <a:pt x="1531257" y="286720"/>
                </a:lnTo>
                <a:lnTo>
                  <a:pt x="1453206" y="285714"/>
                </a:lnTo>
                <a:lnTo>
                  <a:pt x="1376324" y="284435"/>
                </a:lnTo>
                <a:lnTo>
                  <a:pt x="1300691" y="282888"/>
                </a:lnTo>
                <a:lnTo>
                  <a:pt x="1226385" y="281082"/>
                </a:lnTo>
                <a:lnTo>
                  <a:pt x="1153482" y="279021"/>
                </a:lnTo>
                <a:lnTo>
                  <a:pt x="1082063" y="276713"/>
                </a:lnTo>
                <a:lnTo>
                  <a:pt x="1012205" y="274163"/>
                </a:lnTo>
                <a:lnTo>
                  <a:pt x="943986" y="271378"/>
                </a:lnTo>
                <a:lnTo>
                  <a:pt x="877485" y="268365"/>
                </a:lnTo>
                <a:lnTo>
                  <a:pt x="812779" y="265129"/>
                </a:lnTo>
                <a:lnTo>
                  <a:pt x="749947" y="261677"/>
                </a:lnTo>
                <a:lnTo>
                  <a:pt x="689067" y="258016"/>
                </a:lnTo>
                <a:lnTo>
                  <a:pt x="630217" y="254152"/>
                </a:lnTo>
                <a:lnTo>
                  <a:pt x="573476" y="250091"/>
                </a:lnTo>
                <a:lnTo>
                  <a:pt x="518921" y="245840"/>
                </a:lnTo>
                <a:lnTo>
                  <a:pt x="466632" y="241404"/>
                </a:lnTo>
                <a:lnTo>
                  <a:pt x="416685" y="236791"/>
                </a:lnTo>
                <a:lnTo>
                  <a:pt x="369159" y="232007"/>
                </a:lnTo>
                <a:lnTo>
                  <a:pt x="324133" y="227058"/>
                </a:lnTo>
                <a:lnTo>
                  <a:pt x="281685" y="221950"/>
                </a:lnTo>
                <a:lnTo>
                  <a:pt x="241892" y="216690"/>
                </a:lnTo>
                <a:lnTo>
                  <a:pt x="170587" y="205739"/>
                </a:lnTo>
                <a:lnTo>
                  <a:pt x="110844" y="194255"/>
                </a:lnTo>
                <a:lnTo>
                  <a:pt x="63288" y="182290"/>
                </a:lnTo>
                <a:lnTo>
                  <a:pt x="16173" y="163552"/>
                </a:lnTo>
                <a:lnTo>
                  <a:pt x="0" y="144018"/>
                </a:lnTo>
                <a:close/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38"/>
          <p:cNvSpPr/>
          <p:nvPr/>
        </p:nvSpPr>
        <p:spPr>
          <a:xfrm>
            <a:off x="12561" y="218690"/>
            <a:ext cx="625538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Transformación “map()”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9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565" name="Google Shape;565;p39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9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9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8" name="Google Shape;568;p39"/>
          <p:cNvSpPr/>
          <p:nvPr/>
        </p:nvSpPr>
        <p:spPr>
          <a:xfrm>
            <a:off x="7385050" y="5750949"/>
            <a:ext cx="3203693" cy="454074"/>
          </a:xfrm>
          <a:custGeom>
            <a:rect b="b" l="l" r="r" t="t"/>
            <a:pathLst>
              <a:path extrusionOk="0" h="384175" w="660400">
                <a:moveTo>
                  <a:pt x="659892" y="0"/>
                </a:moveTo>
                <a:lnTo>
                  <a:pt x="0" y="0"/>
                </a:lnTo>
                <a:lnTo>
                  <a:pt x="0" y="384046"/>
                </a:lnTo>
                <a:lnTo>
                  <a:pt x="659892" y="384046"/>
                </a:lnTo>
                <a:lnTo>
                  <a:pt x="659892" y="0"/>
                </a:lnTo>
                <a:close/>
              </a:path>
            </a:pathLst>
          </a:custGeom>
          <a:solidFill>
            <a:srgbClr val="539E3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39"/>
          <p:cNvSpPr/>
          <p:nvPr/>
        </p:nvSpPr>
        <p:spPr>
          <a:xfrm>
            <a:off x="1265541" y="5352222"/>
            <a:ext cx="1447031" cy="1191849"/>
          </a:xfrm>
          <a:custGeom>
            <a:rect b="b" l="l" r="r" t="t"/>
            <a:pathLst>
              <a:path extrusionOk="0" h="1008379" w="1224279">
                <a:moveTo>
                  <a:pt x="1055751" y="0"/>
                </a:moveTo>
                <a:lnTo>
                  <a:pt x="168021" y="0"/>
                </a:lnTo>
                <a:lnTo>
                  <a:pt x="123339" y="5998"/>
                </a:lnTo>
                <a:lnTo>
                  <a:pt x="83199" y="22930"/>
                </a:lnTo>
                <a:lnTo>
                  <a:pt x="49196" y="49196"/>
                </a:lnTo>
                <a:lnTo>
                  <a:pt x="22930" y="83199"/>
                </a:lnTo>
                <a:lnTo>
                  <a:pt x="5998" y="123339"/>
                </a:lnTo>
                <a:lnTo>
                  <a:pt x="0" y="168021"/>
                </a:lnTo>
                <a:lnTo>
                  <a:pt x="0" y="840105"/>
                </a:lnTo>
                <a:lnTo>
                  <a:pt x="5998" y="884772"/>
                </a:lnTo>
                <a:lnTo>
                  <a:pt x="22930" y="924909"/>
                </a:lnTo>
                <a:lnTo>
                  <a:pt x="49196" y="958915"/>
                </a:lnTo>
                <a:lnTo>
                  <a:pt x="83199" y="985186"/>
                </a:lnTo>
                <a:lnTo>
                  <a:pt x="123339" y="1002124"/>
                </a:lnTo>
                <a:lnTo>
                  <a:pt x="168021" y="1008126"/>
                </a:lnTo>
                <a:lnTo>
                  <a:pt x="1055751" y="1008126"/>
                </a:lnTo>
                <a:lnTo>
                  <a:pt x="1100432" y="1002124"/>
                </a:lnTo>
                <a:lnTo>
                  <a:pt x="1140572" y="985186"/>
                </a:lnTo>
                <a:lnTo>
                  <a:pt x="1174575" y="958915"/>
                </a:lnTo>
                <a:lnTo>
                  <a:pt x="1200841" y="924909"/>
                </a:lnTo>
                <a:lnTo>
                  <a:pt x="1217773" y="884772"/>
                </a:lnTo>
                <a:lnTo>
                  <a:pt x="1223771" y="840105"/>
                </a:lnTo>
                <a:lnTo>
                  <a:pt x="1223771" y="168021"/>
                </a:lnTo>
                <a:lnTo>
                  <a:pt x="1217773" y="123339"/>
                </a:lnTo>
                <a:lnTo>
                  <a:pt x="1200841" y="83199"/>
                </a:lnTo>
                <a:lnTo>
                  <a:pt x="1174575" y="49196"/>
                </a:lnTo>
                <a:lnTo>
                  <a:pt x="1140572" y="22930"/>
                </a:lnTo>
                <a:lnTo>
                  <a:pt x="1100432" y="5998"/>
                </a:lnTo>
                <a:lnTo>
                  <a:pt x="1055751" y="0"/>
                </a:lnTo>
                <a:close/>
              </a:path>
            </a:pathLst>
          </a:custGeom>
          <a:solidFill>
            <a:srgbClr val="539E3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39"/>
          <p:cNvSpPr/>
          <p:nvPr/>
        </p:nvSpPr>
        <p:spPr>
          <a:xfrm>
            <a:off x="1265540" y="5357992"/>
            <a:ext cx="1447031" cy="1191849"/>
          </a:xfrm>
          <a:custGeom>
            <a:rect b="b" l="l" r="r" t="t"/>
            <a:pathLst>
              <a:path extrusionOk="0" h="1008379" w="1224279">
                <a:moveTo>
                  <a:pt x="0" y="168021"/>
                </a:moveTo>
                <a:lnTo>
                  <a:pt x="5998" y="123339"/>
                </a:lnTo>
                <a:lnTo>
                  <a:pt x="22930" y="83199"/>
                </a:lnTo>
                <a:lnTo>
                  <a:pt x="49196" y="49196"/>
                </a:lnTo>
                <a:lnTo>
                  <a:pt x="83199" y="22930"/>
                </a:lnTo>
                <a:lnTo>
                  <a:pt x="123339" y="5998"/>
                </a:lnTo>
                <a:lnTo>
                  <a:pt x="168021" y="0"/>
                </a:lnTo>
                <a:lnTo>
                  <a:pt x="1055751" y="0"/>
                </a:lnTo>
                <a:lnTo>
                  <a:pt x="1100432" y="5998"/>
                </a:lnTo>
                <a:lnTo>
                  <a:pt x="1140572" y="22930"/>
                </a:lnTo>
                <a:lnTo>
                  <a:pt x="1174575" y="49196"/>
                </a:lnTo>
                <a:lnTo>
                  <a:pt x="1200841" y="83199"/>
                </a:lnTo>
                <a:lnTo>
                  <a:pt x="1217773" y="123339"/>
                </a:lnTo>
                <a:lnTo>
                  <a:pt x="1223771" y="168021"/>
                </a:lnTo>
                <a:lnTo>
                  <a:pt x="1223771" y="840105"/>
                </a:lnTo>
                <a:lnTo>
                  <a:pt x="1217773" y="884772"/>
                </a:lnTo>
                <a:lnTo>
                  <a:pt x="1200841" y="924909"/>
                </a:lnTo>
                <a:lnTo>
                  <a:pt x="1174575" y="958915"/>
                </a:lnTo>
                <a:lnTo>
                  <a:pt x="1140572" y="985186"/>
                </a:lnTo>
                <a:lnTo>
                  <a:pt x="1100432" y="1002124"/>
                </a:lnTo>
                <a:lnTo>
                  <a:pt x="1055751" y="1008126"/>
                </a:lnTo>
                <a:lnTo>
                  <a:pt x="168021" y="1008126"/>
                </a:lnTo>
                <a:lnTo>
                  <a:pt x="123339" y="1002124"/>
                </a:lnTo>
                <a:lnTo>
                  <a:pt x="83199" y="985186"/>
                </a:lnTo>
                <a:lnTo>
                  <a:pt x="49196" y="958915"/>
                </a:lnTo>
                <a:lnTo>
                  <a:pt x="22930" y="924909"/>
                </a:lnTo>
                <a:lnTo>
                  <a:pt x="5998" y="884772"/>
                </a:lnTo>
                <a:lnTo>
                  <a:pt x="0" y="840105"/>
                </a:lnTo>
                <a:lnTo>
                  <a:pt x="0" y="168021"/>
                </a:lnTo>
                <a:close/>
              </a:path>
            </a:pathLst>
          </a:custGeom>
          <a:noFill/>
          <a:ln cap="flat" cmpd="sng" w="19050">
            <a:solidFill>
              <a:srgbClr val="3A73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39"/>
          <p:cNvSpPr/>
          <p:nvPr/>
        </p:nvSpPr>
        <p:spPr>
          <a:xfrm>
            <a:off x="4101113" y="5831963"/>
            <a:ext cx="595924" cy="340743"/>
          </a:xfrm>
          <a:custGeom>
            <a:rect b="b" l="l" r="r" t="t"/>
            <a:pathLst>
              <a:path extrusionOk="0" h="288289" w="504189">
                <a:moveTo>
                  <a:pt x="359663" y="0"/>
                </a:moveTo>
                <a:lnTo>
                  <a:pt x="359663" y="72009"/>
                </a:lnTo>
                <a:lnTo>
                  <a:pt x="0" y="72009"/>
                </a:lnTo>
                <a:lnTo>
                  <a:pt x="0" y="216026"/>
                </a:lnTo>
                <a:lnTo>
                  <a:pt x="359663" y="216026"/>
                </a:lnTo>
                <a:lnTo>
                  <a:pt x="359663" y="288035"/>
                </a:lnTo>
                <a:lnTo>
                  <a:pt x="503682" y="144017"/>
                </a:lnTo>
                <a:lnTo>
                  <a:pt x="359663" y="0"/>
                </a:lnTo>
                <a:close/>
              </a:path>
            </a:pathLst>
          </a:custGeom>
          <a:solidFill>
            <a:srgbClr val="539E3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39"/>
          <p:cNvSpPr/>
          <p:nvPr/>
        </p:nvSpPr>
        <p:spPr>
          <a:xfrm>
            <a:off x="4782000" y="5321300"/>
            <a:ext cx="1447031" cy="1191849"/>
          </a:xfrm>
          <a:custGeom>
            <a:rect b="b" l="l" r="r" t="t"/>
            <a:pathLst>
              <a:path extrusionOk="0" h="1008379" w="1224279">
                <a:moveTo>
                  <a:pt x="1055751" y="0"/>
                </a:moveTo>
                <a:lnTo>
                  <a:pt x="168020" y="0"/>
                </a:lnTo>
                <a:lnTo>
                  <a:pt x="123339" y="5998"/>
                </a:lnTo>
                <a:lnTo>
                  <a:pt x="83199" y="22930"/>
                </a:lnTo>
                <a:lnTo>
                  <a:pt x="49196" y="49196"/>
                </a:lnTo>
                <a:lnTo>
                  <a:pt x="22930" y="83199"/>
                </a:lnTo>
                <a:lnTo>
                  <a:pt x="5998" y="123339"/>
                </a:lnTo>
                <a:lnTo>
                  <a:pt x="0" y="168020"/>
                </a:lnTo>
                <a:lnTo>
                  <a:pt x="0" y="840104"/>
                </a:lnTo>
                <a:lnTo>
                  <a:pt x="5998" y="884772"/>
                </a:lnTo>
                <a:lnTo>
                  <a:pt x="22930" y="924909"/>
                </a:lnTo>
                <a:lnTo>
                  <a:pt x="49196" y="958915"/>
                </a:lnTo>
                <a:lnTo>
                  <a:pt x="83199" y="985186"/>
                </a:lnTo>
                <a:lnTo>
                  <a:pt x="123339" y="1002124"/>
                </a:lnTo>
                <a:lnTo>
                  <a:pt x="168020" y="1008125"/>
                </a:lnTo>
                <a:lnTo>
                  <a:pt x="1055751" y="1008125"/>
                </a:lnTo>
                <a:lnTo>
                  <a:pt x="1100432" y="1002124"/>
                </a:lnTo>
                <a:lnTo>
                  <a:pt x="1140572" y="985186"/>
                </a:lnTo>
                <a:lnTo>
                  <a:pt x="1174575" y="958915"/>
                </a:lnTo>
                <a:lnTo>
                  <a:pt x="1200841" y="924909"/>
                </a:lnTo>
                <a:lnTo>
                  <a:pt x="1217773" y="884772"/>
                </a:lnTo>
                <a:lnTo>
                  <a:pt x="1223771" y="840104"/>
                </a:lnTo>
                <a:lnTo>
                  <a:pt x="1223771" y="168020"/>
                </a:lnTo>
                <a:lnTo>
                  <a:pt x="1217773" y="123339"/>
                </a:lnTo>
                <a:lnTo>
                  <a:pt x="1200841" y="83199"/>
                </a:lnTo>
                <a:lnTo>
                  <a:pt x="1174575" y="49196"/>
                </a:lnTo>
                <a:lnTo>
                  <a:pt x="1140572" y="22930"/>
                </a:lnTo>
                <a:lnTo>
                  <a:pt x="1100432" y="5998"/>
                </a:lnTo>
                <a:lnTo>
                  <a:pt x="1055751" y="0"/>
                </a:lnTo>
                <a:close/>
              </a:path>
            </a:pathLst>
          </a:custGeom>
          <a:solidFill>
            <a:srgbClr val="539E3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39"/>
          <p:cNvSpPr/>
          <p:nvPr/>
        </p:nvSpPr>
        <p:spPr>
          <a:xfrm>
            <a:off x="4782000" y="5321300"/>
            <a:ext cx="1447031" cy="1191849"/>
          </a:xfrm>
          <a:custGeom>
            <a:rect b="b" l="l" r="r" t="t"/>
            <a:pathLst>
              <a:path extrusionOk="0" h="1008379" w="1224279">
                <a:moveTo>
                  <a:pt x="0" y="168020"/>
                </a:moveTo>
                <a:lnTo>
                  <a:pt x="5998" y="123339"/>
                </a:lnTo>
                <a:lnTo>
                  <a:pt x="22930" y="83199"/>
                </a:lnTo>
                <a:lnTo>
                  <a:pt x="49196" y="49196"/>
                </a:lnTo>
                <a:lnTo>
                  <a:pt x="83199" y="22930"/>
                </a:lnTo>
                <a:lnTo>
                  <a:pt x="123339" y="5998"/>
                </a:lnTo>
                <a:lnTo>
                  <a:pt x="168020" y="0"/>
                </a:lnTo>
                <a:lnTo>
                  <a:pt x="1055751" y="0"/>
                </a:lnTo>
                <a:lnTo>
                  <a:pt x="1100432" y="5998"/>
                </a:lnTo>
                <a:lnTo>
                  <a:pt x="1140572" y="22930"/>
                </a:lnTo>
                <a:lnTo>
                  <a:pt x="1174575" y="49196"/>
                </a:lnTo>
                <a:lnTo>
                  <a:pt x="1200841" y="83199"/>
                </a:lnTo>
                <a:lnTo>
                  <a:pt x="1217773" y="123339"/>
                </a:lnTo>
                <a:lnTo>
                  <a:pt x="1223771" y="168020"/>
                </a:lnTo>
                <a:lnTo>
                  <a:pt x="1223771" y="840104"/>
                </a:lnTo>
                <a:lnTo>
                  <a:pt x="1217773" y="884772"/>
                </a:lnTo>
                <a:lnTo>
                  <a:pt x="1200841" y="924909"/>
                </a:lnTo>
                <a:lnTo>
                  <a:pt x="1174575" y="958915"/>
                </a:lnTo>
                <a:lnTo>
                  <a:pt x="1140572" y="985186"/>
                </a:lnTo>
                <a:lnTo>
                  <a:pt x="1100432" y="1002124"/>
                </a:lnTo>
                <a:lnTo>
                  <a:pt x="1055751" y="1008125"/>
                </a:lnTo>
                <a:lnTo>
                  <a:pt x="168020" y="1008125"/>
                </a:lnTo>
                <a:lnTo>
                  <a:pt x="123339" y="1002124"/>
                </a:lnTo>
                <a:lnTo>
                  <a:pt x="83199" y="985186"/>
                </a:lnTo>
                <a:lnTo>
                  <a:pt x="49196" y="958915"/>
                </a:lnTo>
                <a:lnTo>
                  <a:pt x="22930" y="924909"/>
                </a:lnTo>
                <a:lnTo>
                  <a:pt x="5998" y="884772"/>
                </a:lnTo>
                <a:lnTo>
                  <a:pt x="0" y="840104"/>
                </a:lnTo>
                <a:lnTo>
                  <a:pt x="0" y="168020"/>
                </a:lnTo>
                <a:close/>
              </a:path>
            </a:pathLst>
          </a:custGeom>
          <a:noFill/>
          <a:ln cap="flat" cmpd="sng" w="19050">
            <a:solidFill>
              <a:srgbClr val="3A73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39"/>
          <p:cNvSpPr/>
          <p:nvPr/>
        </p:nvSpPr>
        <p:spPr>
          <a:xfrm>
            <a:off x="6455390" y="5948147"/>
            <a:ext cx="759541" cy="90064"/>
          </a:xfrm>
          <a:custGeom>
            <a:rect b="b" l="l" r="r" t="t"/>
            <a:pathLst>
              <a:path extrusionOk="0" h="76200" w="642620">
                <a:moveTo>
                  <a:pt x="565912" y="0"/>
                </a:moveTo>
                <a:lnTo>
                  <a:pt x="565912" y="76199"/>
                </a:lnTo>
                <a:lnTo>
                  <a:pt x="629412" y="44449"/>
                </a:lnTo>
                <a:lnTo>
                  <a:pt x="578612" y="44449"/>
                </a:lnTo>
                <a:lnTo>
                  <a:pt x="578612" y="31749"/>
                </a:lnTo>
                <a:lnTo>
                  <a:pt x="629412" y="31749"/>
                </a:lnTo>
                <a:lnTo>
                  <a:pt x="565912" y="0"/>
                </a:lnTo>
                <a:close/>
              </a:path>
              <a:path extrusionOk="0" h="76200" w="642620">
                <a:moveTo>
                  <a:pt x="565912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565912" y="44449"/>
                </a:lnTo>
                <a:lnTo>
                  <a:pt x="565912" y="31749"/>
                </a:lnTo>
                <a:close/>
              </a:path>
              <a:path extrusionOk="0" h="76200" w="642620">
                <a:moveTo>
                  <a:pt x="629412" y="31749"/>
                </a:moveTo>
                <a:lnTo>
                  <a:pt x="578612" y="31749"/>
                </a:lnTo>
                <a:lnTo>
                  <a:pt x="578612" y="44449"/>
                </a:lnTo>
                <a:lnTo>
                  <a:pt x="629412" y="44449"/>
                </a:lnTo>
                <a:lnTo>
                  <a:pt x="642112" y="38099"/>
                </a:lnTo>
                <a:lnTo>
                  <a:pt x="629412" y="31749"/>
                </a:lnTo>
                <a:close/>
              </a:path>
            </a:pathLst>
          </a:custGeom>
          <a:solidFill>
            <a:srgbClr val="539E3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39"/>
          <p:cNvSpPr txBox="1"/>
          <p:nvPr/>
        </p:nvSpPr>
        <p:spPr>
          <a:xfrm>
            <a:off x="215928" y="1162010"/>
            <a:ext cx="8388321" cy="10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7600">
            <a:spAutoFit/>
          </a:bodyPr>
          <a:lstStyle/>
          <a:p>
            <a:pPr indent="-378255" lvl="0" marL="393265" marR="0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692"/>
              <a:buFont typeface="Noto Sans Symbols"/>
              <a:buChar char="⮚"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¿Cuál es el tamaño del rdd de salida?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9006" lvl="1" marL="717484" marR="0" rtl="0" algn="l">
              <a:spcBef>
                <a:spcPts val="845"/>
              </a:spcBef>
              <a:spcAft>
                <a:spcPts val="0"/>
              </a:spcAft>
              <a:buClr>
                <a:srgbClr val="89B833"/>
              </a:buClr>
              <a:buSzPts val="1400"/>
              <a:buFont typeface="Noto Sans Symbols"/>
              <a:buChar char="⮚"/>
            </a:pPr>
            <a:r>
              <a:rPr b="0" i="0" lang="es-E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mismo que el tamaño de entrada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9"/>
          <p:cNvSpPr txBox="1"/>
          <p:nvPr/>
        </p:nvSpPr>
        <p:spPr>
          <a:xfrm>
            <a:off x="673288" y="2668410"/>
            <a:ext cx="9449982" cy="1779709"/>
          </a:xfrm>
          <a:prstGeom prst="rect">
            <a:avLst/>
          </a:prstGeom>
          <a:solidFill>
            <a:srgbClr val="D9D9D9"/>
          </a:solidFill>
          <a:ln cap="flat" cmpd="sng" w="12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500">
            <a:spAutoFit/>
          </a:bodyPr>
          <a:lstStyle/>
          <a:p>
            <a:pPr indent="0" lvl="0" marL="10731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9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palabras = sc.parallelize(['HOLA', 'Que', 'TAL', 'Bien'])</a:t>
            </a:r>
            <a:endParaRPr sz="189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7315" marR="805180" rtl="0" algn="l">
              <a:lnSpc>
                <a:spcPct val="272800"/>
              </a:lnSpc>
              <a:spcBef>
                <a:spcPts val="6"/>
              </a:spcBef>
              <a:spcAft>
                <a:spcPts val="0"/>
              </a:spcAft>
              <a:buNone/>
            </a:pPr>
            <a:r>
              <a:rPr b="1" lang="es-ES" sz="1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pal_minus = palabras.map(lambda elemento: elemento.lower())</a:t>
            </a:r>
            <a:endParaRPr/>
          </a:p>
          <a:p>
            <a:pPr indent="0" lvl="0" marL="107315" marR="805180" rtl="0" algn="l">
              <a:lnSpc>
                <a:spcPct val="272800"/>
              </a:lnSpc>
              <a:spcBef>
                <a:spcPts val="6"/>
              </a:spcBef>
              <a:spcAft>
                <a:spcPts val="0"/>
              </a:spcAft>
              <a:buNone/>
            </a:pPr>
            <a:r>
              <a:rPr b="1" lang="es-ES" sz="18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pal_minus.collect()</a:t>
            </a:r>
            <a:endParaRPr sz="1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7" name="Google Shape;577;p39"/>
          <p:cNvSpPr txBox="1"/>
          <p:nvPr/>
        </p:nvSpPr>
        <p:spPr>
          <a:xfrm>
            <a:off x="690666" y="4702779"/>
            <a:ext cx="2773041" cy="1777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7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RDD: palabras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01" marR="0" rtl="0" algn="ctr">
              <a:spcBef>
                <a:spcPts val="703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['HOLA',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01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'Que',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01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'TAL',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52" marR="0" rtl="0" algn="ctr">
              <a:spcBef>
                <a:spcPts val="35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'Bien']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8" name="Google Shape;578;p39"/>
          <p:cNvSpPr txBox="1"/>
          <p:nvPr/>
        </p:nvSpPr>
        <p:spPr>
          <a:xfrm>
            <a:off x="4019929" y="4763477"/>
            <a:ext cx="2887094" cy="1751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43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RDD: pal_minus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9045" marR="0" rtl="0" algn="ctr">
              <a:spcBef>
                <a:spcPts val="632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['hola',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9797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'que',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9797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'tal',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296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'bien']</a:t>
            </a:r>
            <a:endParaRPr sz="1418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79" name="Google Shape;579;p39"/>
          <p:cNvGrpSpPr/>
          <p:nvPr/>
        </p:nvGrpSpPr>
        <p:grpSpPr>
          <a:xfrm>
            <a:off x="223201" y="3387142"/>
            <a:ext cx="425553" cy="342244"/>
            <a:chOff x="215265" y="1655445"/>
            <a:chExt cx="360045" cy="289560"/>
          </a:xfrm>
        </p:grpSpPr>
        <p:sp>
          <p:nvSpPr>
            <p:cNvPr id="580" name="Google Shape;580;p39"/>
            <p:cNvSpPr/>
            <p:nvPr/>
          </p:nvSpPr>
          <p:spPr>
            <a:xfrm>
              <a:off x="215265" y="1655445"/>
              <a:ext cx="360045" cy="289560"/>
            </a:xfrm>
            <a:custGeom>
              <a:rect b="b" l="l" r="r" t="t"/>
              <a:pathLst>
                <a:path extrusionOk="0" h="289560" w="360045">
                  <a:moveTo>
                    <a:pt x="214883" y="0"/>
                  </a:moveTo>
                  <a:lnTo>
                    <a:pt x="214883" y="72389"/>
                  </a:lnTo>
                  <a:lnTo>
                    <a:pt x="0" y="72389"/>
                  </a:lnTo>
                  <a:lnTo>
                    <a:pt x="0" y="217169"/>
                  </a:lnTo>
                  <a:lnTo>
                    <a:pt x="214883" y="217169"/>
                  </a:lnTo>
                  <a:lnTo>
                    <a:pt x="214883" y="289559"/>
                  </a:lnTo>
                  <a:lnTo>
                    <a:pt x="359664" y="144779"/>
                  </a:lnTo>
                  <a:lnTo>
                    <a:pt x="214883" y="0"/>
                  </a:lnTo>
                  <a:close/>
                </a:path>
              </a:pathLst>
            </a:custGeom>
            <a:solidFill>
              <a:srgbClr val="539E3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215265" y="1655445"/>
              <a:ext cx="360045" cy="289560"/>
            </a:xfrm>
            <a:custGeom>
              <a:rect b="b" l="l" r="r" t="t"/>
              <a:pathLst>
                <a:path extrusionOk="0" h="289560" w="360045">
                  <a:moveTo>
                    <a:pt x="0" y="72389"/>
                  </a:moveTo>
                  <a:lnTo>
                    <a:pt x="214883" y="72389"/>
                  </a:lnTo>
                  <a:lnTo>
                    <a:pt x="214883" y="0"/>
                  </a:lnTo>
                  <a:lnTo>
                    <a:pt x="359664" y="144779"/>
                  </a:lnTo>
                  <a:lnTo>
                    <a:pt x="214883" y="289559"/>
                  </a:lnTo>
                  <a:lnTo>
                    <a:pt x="214883" y="217169"/>
                  </a:lnTo>
                  <a:lnTo>
                    <a:pt x="0" y="217169"/>
                  </a:lnTo>
                  <a:lnTo>
                    <a:pt x="0" y="72389"/>
                  </a:lnTo>
                  <a:close/>
                </a:path>
              </a:pathLst>
            </a:custGeom>
            <a:noFill/>
            <a:ln cap="flat" cmpd="sng" w="19025">
              <a:solidFill>
                <a:srgbClr val="3A73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2" name="Google Shape;582;p39"/>
          <p:cNvSpPr txBox="1"/>
          <p:nvPr/>
        </p:nvSpPr>
        <p:spPr>
          <a:xfrm>
            <a:off x="7487372" y="5778500"/>
            <a:ext cx="2794991" cy="342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0" lvl="0" marL="150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['hola', 'que', 'tal', 'bien']</a:t>
            </a:r>
            <a:endParaRPr sz="212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39"/>
          <p:cNvSpPr/>
          <p:nvPr/>
        </p:nvSpPr>
        <p:spPr>
          <a:xfrm>
            <a:off x="-81764" y="126518"/>
            <a:ext cx="1068822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Transformación: cuestiones sobre “map()”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148" name="Google Shape;148;p4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4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234750" y="1388703"/>
            <a:ext cx="10439400" cy="5608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7825" lvl="0" marL="393065" marR="726440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2009 surge dentro de un proyecto de  investigación en Berkeley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1" lvl="0" marL="393065" marR="726440" rtl="0" algn="l">
              <a:spcBef>
                <a:spcPts val="118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93065" marR="44450" rtl="0" algn="l">
              <a:spcBef>
                <a:spcPts val="827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idea era hacer algo rápido para consultas  interactivas. 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" marR="44450" rtl="0" algn="l">
              <a:spcBef>
                <a:spcPts val="827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De ahí el utilizar datos en memoria en vez de disco.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" marR="44450" rtl="0" algn="l">
              <a:spcBef>
                <a:spcPts val="827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93065" marR="0" rtl="0" algn="l">
              <a:spcBef>
                <a:spcPts val="827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2010 se hace de código abierto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1" lvl="0" marL="393065" marR="0" rtl="0" algn="l">
              <a:spcBef>
                <a:spcPts val="827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93065" marR="0" rtl="0" algn="l">
              <a:spcBef>
                <a:spcPts val="827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2013 se transfiere a la fundación Apache.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1" lvl="0" marL="393065" marR="0" rtl="0" algn="l">
              <a:spcBef>
                <a:spcPts val="827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93065" marR="0" rtl="0" algn="l">
              <a:spcBef>
                <a:spcPts val="827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Spin-off databricks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" marR="0" rtl="0" algn="l">
              <a:spcBef>
                <a:spcPts val="827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7825" lvl="0" marL="393065" marR="0" rtl="0" algn="l">
              <a:spcBef>
                <a:spcPts val="827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Actualmente en multitud de entornos y en las 3 grandes CLOUD.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188" y="4330700"/>
            <a:ext cx="1994429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Logotipo&#10;&#10;Descripción generada automáticamente" id="152" name="Google Shape;15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8773" y="4940300"/>
            <a:ext cx="2535753" cy="126830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"/>
          <p:cNvSpPr/>
          <p:nvPr/>
        </p:nvSpPr>
        <p:spPr>
          <a:xfrm>
            <a:off x="150183" y="207218"/>
            <a:ext cx="45380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SPARK: historia</a:t>
            </a:r>
            <a:endParaRPr b="1" sz="40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0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589" name="Google Shape;589;p40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0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0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2" name="Google Shape;592;p40"/>
          <p:cNvSpPr txBox="1"/>
          <p:nvPr/>
        </p:nvSpPr>
        <p:spPr>
          <a:xfrm>
            <a:off x="143220" y="4511185"/>
            <a:ext cx="8387659" cy="962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075">
            <a:spAutoFit/>
          </a:bodyPr>
          <a:lstStyle/>
          <a:p>
            <a:pPr indent="-378255" lvl="0" marL="393265" marR="0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18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Resultado: [1,2,3,4,5] 🡪 [2,4]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8255" lvl="0" marL="393265" marR="0" rtl="0" algn="l">
              <a:spcBef>
                <a:spcPts val="827"/>
              </a:spcBef>
              <a:spcAft>
                <a:spcPts val="0"/>
              </a:spcAft>
              <a:buClr>
                <a:srgbClr val="89B833"/>
              </a:buClr>
              <a:buSzPts val="1418"/>
              <a:buFont typeface="Noto Sans Symbols"/>
              <a:buChar char="⮚"/>
            </a:pPr>
            <a:r>
              <a:rPr b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función que se pasa a filter debe: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0"/>
          <p:cNvSpPr txBox="1"/>
          <p:nvPr/>
        </p:nvSpPr>
        <p:spPr>
          <a:xfrm>
            <a:off x="342317" y="5784779"/>
            <a:ext cx="10487038" cy="1212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24219" lvl="0" marL="338478" marR="96815" rtl="0" algn="l">
              <a:spcBef>
                <a:spcPts val="0"/>
              </a:spcBef>
              <a:spcAft>
                <a:spcPts val="0"/>
              </a:spcAft>
              <a:buClr>
                <a:srgbClr val="539E39"/>
              </a:buClr>
              <a:buSzPts val="1642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Recibe un único parámetro, que serán los elementos individuales del  rdd de partida</a:t>
            </a:r>
            <a:endParaRPr/>
          </a:p>
          <a:p>
            <a:pPr indent="-324219" lvl="0" marL="339229" marR="0" rtl="0" algn="l">
              <a:spcBef>
                <a:spcPts val="709"/>
              </a:spcBef>
              <a:spcAft>
                <a:spcPts val="0"/>
              </a:spcAft>
              <a:buClr>
                <a:srgbClr val="539E39"/>
              </a:buClr>
              <a:buSzPts val="1642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Devolver True o False para indicar si el elemento pasa o no el filtro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4" name="Google Shape;594;p40"/>
          <p:cNvGrpSpPr/>
          <p:nvPr/>
        </p:nvGrpSpPr>
        <p:grpSpPr>
          <a:xfrm>
            <a:off x="708496" y="2385848"/>
            <a:ext cx="8401765" cy="1194851"/>
            <a:chOff x="1115949" y="1471802"/>
            <a:chExt cx="6696709" cy="1010919"/>
          </a:xfrm>
        </p:grpSpPr>
        <p:sp>
          <p:nvSpPr>
            <p:cNvPr id="595" name="Google Shape;595;p40"/>
            <p:cNvSpPr/>
            <p:nvPr/>
          </p:nvSpPr>
          <p:spPr>
            <a:xfrm>
              <a:off x="1115949" y="1471802"/>
              <a:ext cx="6696709" cy="1010919"/>
            </a:xfrm>
            <a:custGeom>
              <a:rect b="b" l="l" r="r" t="t"/>
              <a:pathLst>
                <a:path extrusionOk="0" h="1010919" w="6696709">
                  <a:moveTo>
                    <a:pt x="6696456" y="0"/>
                  </a:moveTo>
                  <a:lnTo>
                    <a:pt x="0" y="0"/>
                  </a:lnTo>
                  <a:lnTo>
                    <a:pt x="0" y="1010412"/>
                  </a:lnTo>
                  <a:lnTo>
                    <a:pt x="6696456" y="1010412"/>
                  </a:lnTo>
                  <a:lnTo>
                    <a:pt x="669645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1115949" y="1471802"/>
              <a:ext cx="6696709" cy="1010919"/>
            </a:xfrm>
            <a:custGeom>
              <a:rect b="b" l="l" r="r" t="t"/>
              <a:pathLst>
                <a:path extrusionOk="0" h="1010919" w="6696709">
                  <a:moveTo>
                    <a:pt x="0" y="1010412"/>
                  </a:moveTo>
                  <a:lnTo>
                    <a:pt x="6696456" y="1010412"/>
                  </a:lnTo>
                  <a:lnTo>
                    <a:pt x="6696456" y="0"/>
                  </a:lnTo>
                  <a:lnTo>
                    <a:pt x="0" y="0"/>
                  </a:lnTo>
                  <a:lnTo>
                    <a:pt x="0" y="1010412"/>
                  </a:lnTo>
                  <a:close/>
                </a:path>
              </a:pathLst>
            </a:custGeom>
            <a:noFill/>
            <a:ln cap="flat" cmpd="sng" w="129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7" name="Google Shape;597;p40"/>
          <p:cNvSpPr txBox="1"/>
          <p:nvPr/>
        </p:nvSpPr>
        <p:spPr>
          <a:xfrm>
            <a:off x="235719" y="1228482"/>
            <a:ext cx="9230076" cy="2340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8255" lvl="0" marL="393265" marR="6004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18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Filtra un RDD manteniendo solo los elementos que cumplan  una determinada condición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8201" lvl="0" marL="393265" marR="6004" rtl="0" algn="l">
              <a:spcBef>
                <a:spcPts val="118"/>
              </a:spcBef>
              <a:spcAft>
                <a:spcPts val="0"/>
              </a:spcAft>
              <a:buClr>
                <a:srgbClr val="89B833"/>
              </a:buClr>
              <a:buSzPts val="1418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13164" marR="0" rtl="0" algn="l">
              <a:spcBef>
                <a:spcPts val="786"/>
              </a:spcBef>
              <a:spcAft>
                <a:spcPts val="0"/>
              </a:spcAft>
              <a:buNone/>
            </a:pPr>
            <a:r>
              <a:rPr b="1" lang="es-ES" sz="189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numeros = sc.parallelize([1,2,3,4,5])</a:t>
            </a:r>
            <a:endParaRPr sz="189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13164" marR="0" rtl="0" algn="l">
              <a:spcBef>
                <a:spcPts val="1519"/>
              </a:spcBef>
              <a:spcAft>
                <a:spcPts val="0"/>
              </a:spcAft>
              <a:buNone/>
            </a:pPr>
            <a:r>
              <a:rPr b="1" lang="es-ES" sz="189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pares_rdd = numeros.filter(lambda elemento: elemento%2==0)</a:t>
            </a:r>
            <a:endParaRPr sz="189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98" name="Google Shape;598;p40"/>
          <p:cNvGrpSpPr/>
          <p:nvPr/>
        </p:nvGrpSpPr>
        <p:grpSpPr>
          <a:xfrm>
            <a:off x="7544256" y="3848272"/>
            <a:ext cx="3149244" cy="1092028"/>
            <a:chOff x="7544256" y="3848272"/>
            <a:chExt cx="3149244" cy="1092028"/>
          </a:xfrm>
        </p:grpSpPr>
        <p:sp>
          <p:nvSpPr>
            <p:cNvPr id="599" name="Google Shape;599;p40"/>
            <p:cNvSpPr/>
            <p:nvPr/>
          </p:nvSpPr>
          <p:spPr>
            <a:xfrm>
              <a:off x="7544256" y="3848272"/>
              <a:ext cx="3149244" cy="1092028"/>
            </a:xfrm>
            <a:custGeom>
              <a:rect b="b" l="l" r="r" t="t"/>
              <a:pathLst>
                <a:path extrusionOk="0" h="923925" w="2664459">
                  <a:moveTo>
                    <a:pt x="0" y="923544"/>
                  </a:moveTo>
                  <a:lnTo>
                    <a:pt x="2663952" y="923544"/>
                  </a:lnTo>
                  <a:lnTo>
                    <a:pt x="2663952" y="0"/>
                  </a:lnTo>
                  <a:lnTo>
                    <a:pt x="0" y="0"/>
                  </a:lnTo>
                  <a:lnTo>
                    <a:pt x="0" y="923544"/>
                  </a:lnTo>
                  <a:close/>
                </a:path>
              </a:pathLst>
            </a:custGeom>
            <a:noFill/>
            <a:ln cap="flat" cmpd="sng" w="99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40"/>
            <p:cNvSpPr txBox="1"/>
            <p:nvPr/>
          </p:nvSpPr>
          <p:spPr>
            <a:xfrm>
              <a:off x="7544256" y="3873500"/>
              <a:ext cx="3137235" cy="9768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24000">
              <a:spAutoFit/>
            </a:bodyPr>
            <a:lstStyle/>
            <a:p>
              <a:pPr indent="0" lvl="0" marL="102069" marR="174118" rtl="0" algn="l">
                <a:lnSpc>
                  <a:spcPct val="971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12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Función que se aplica a  cada elemento para  filtrarlo</a:t>
              </a:r>
              <a:endParaRPr sz="21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1" name="Google Shape;601;p40"/>
          <p:cNvSpPr/>
          <p:nvPr/>
        </p:nvSpPr>
        <p:spPr>
          <a:xfrm>
            <a:off x="6318250" y="3690494"/>
            <a:ext cx="976446" cy="640206"/>
          </a:xfrm>
          <a:custGeom>
            <a:rect b="b" l="l" r="r" t="t"/>
            <a:pathLst>
              <a:path extrusionOk="0" h="541655" w="826135">
                <a:moveTo>
                  <a:pt x="756816" y="508064"/>
                </a:moveTo>
                <a:lnTo>
                  <a:pt x="741172" y="532129"/>
                </a:lnTo>
                <a:lnTo>
                  <a:pt x="825881" y="541654"/>
                </a:lnTo>
                <a:lnTo>
                  <a:pt x="810192" y="514984"/>
                </a:lnTo>
                <a:lnTo>
                  <a:pt x="767461" y="514984"/>
                </a:lnTo>
                <a:lnTo>
                  <a:pt x="756816" y="508064"/>
                </a:lnTo>
                <a:close/>
              </a:path>
              <a:path extrusionOk="0" h="541655" w="826135">
                <a:moveTo>
                  <a:pt x="767128" y="492202"/>
                </a:moveTo>
                <a:lnTo>
                  <a:pt x="756816" y="508064"/>
                </a:lnTo>
                <a:lnTo>
                  <a:pt x="767461" y="514984"/>
                </a:lnTo>
                <a:lnTo>
                  <a:pt x="777748" y="499109"/>
                </a:lnTo>
                <a:lnTo>
                  <a:pt x="767128" y="492202"/>
                </a:lnTo>
                <a:close/>
              </a:path>
              <a:path extrusionOk="0" h="541655" w="826135">
                <a:moveTo>
                  <a:pt x="782701" y="468248"/>
                </a:moveTo>
                <a:lnTo>
                  <a:pt x="767128" y="492202"/>
                </a:lnTo>
                <a:lnTo>
                  <a:pt x="777748" y="499109"/>
                </a:lnTo>
                <a:lnTo>
                  <a:pt x="767461" y="514984"/>
                </a:lnTo>
                <a:lnTo>
                  <a:pt x="810192" y="514984"/>
                </a:lnTo>
                <a:lnTo>
                  <a:pt x="782701" y="468248"/>
                </a:lnTo>
                <a:close/>
              </a:path>
              <a:path extrusionOk="0" h="541655" w="826135">
                <a:moveTo>
                  <a:pt x="10414" y="0"/>
                </a:moveTo>
                <a:lnTo>
                  <a:pt x="0" y="16001"/>
                </a:lnTo>
                <a:lnTo>
                  <a:pt x="756816" y="508064"/>
                </a:lnTo>
                <a:lnTo>
                  <a:pt x="767128" y="492202"/>
                </a:lnTo>
                <a:lnTo>
                  <a:pt x="1041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40"/>
          <p:cNvSpPr/>
          <p:nvPr/>
        </p:nvSpPr>
        <p:spPr>
          <a:xfrm>
            <a:off x="4546594" y="3221765"/>
            <a:ext cx="4572032" cy="447981"/>
          </a:xfrm>
          <a:custGeom>
            <a:rect b="b" l="l" r="r" t="t"/>
            <a:pathLst>
              <a:path extrusionOk="0" h="288289" w="3543300">
                <a:moveTo>
                  <a:pt x="0" y="144018"/>
                </a:moveTo>
                <a:lnTo>
                  <a:pt x="28545" y="118140"/>
                </a:lnTo>
                <a:lnTo>
                  <a:pt x="85503" y="99705"/>
                </a:lnTo>
                <a:lnTo>
                  <a:pt x="139231" y="87975"/>
                </a:lnTo>
                <a:lnTo>
                  <a:pt x="204834" y="76751"/>
                </a:lnTo>
                <a:lnTo>
                  <a:pt x="281685" y="66085"/>
                </a:lnTo>
                <a:lnTo>
                  <a:pt x="324133" y="60977"/>
                </a:lnTo>
                <a:lnTo>
                  <a:pt x="369159" y="56028"/>
                </a:lnTo>
                <a:lnTo>
                  <a:pt x="416685" y="51244"/>
                </a:lnTo>
                <a:lnTo>
                  <a:pt x="466632" y="46631"/>
                </a:lnTo>
                <a:lnTo>
                  <a:pt x="518922" y="42195"/>
                </a:lnTo>
                <a:lnTo>
                  <a:pt x="573476" y="37944"/>
                </a:lnTo>
                <a:lnTo>
                  <a:pt x="630217" y="33883"/>
                </a:lnTo>
                <a:lnTo>
                  <a:pt x="689067" y="30019"/>
                </a:lnTo>
                <a:lnTo>
                  <a:pt x="749947" y="26358"/>
                </a:lnTo>
                <a:lnTo>
                  <a:pt x="812779" y="22906"/>
                </a:lnTo>
                <a:lnTo>
                  <a:pt x="877485" y="19670"/>
                </a:lnTo>
                <a:lnTo>
                  <a:pt x="943986" y="16657"/>
                </a:lnTo>
                <a:lnTo>
                  <a:pt x="1012205" y="13872"/>
                </a:lnTo>
                <a:lnTo>
                  <a:pt x="1082063" y="11322"/>
                </a:lnTo>
                <a:lnTo>
                  <a:pt x="1153482" y="9014"/>
                </a:lnTo>
                <a:lnTo>
                  <a:pt x="1226385" y="6953"/>
                </a:lnTo>
                <a:lnTo>
                  <a:pt x="1300691" y="5147"/>
                </a:lnTo>
                <a:lnTo>
                  <a:pt x="1376324" y="3600"/>
                </a:lnTo>
                <a:lnTo>
                  <a:pt x="1453206" y="2321"/>
                </a:lnTo>
                <a:lnTo>
                  <a:pt x="1531257" y="1315"/>
                </a:lnTo>
                <a:lnTo>
                  <a:pt x="1610400" y="588"/>
                </a:lnTo>
                <a:lnTo>
                  <a:pt x="1690557" y="148"/>
                </a:lnTo>
                <a:lnTo>
                  <a:pt x="1771650" y="0"/>
                </a:lnTo>
                <a:lnTo>
                  <a:pt x="1852742" y="148"/>
                </a:lnTo>
                <a:lnTo>
                  <a:pt x="1932899" y="588"/>
                </a:lnTo>
                <a:lnTo>
                  <a:pt x="2012042" y="1315"/>
                </a:lnTo>
                <a:lnTo>
                  <a:pt x="2090093" y="2321"/>
                </a:lnTo>
                <a:lnTo>
                  <a:pt x="2166975" y="3600"/>
                </a:lnTo>
                <a:lnTo>
                  <a:pt x="2242608" y="5147"/>
                </a:lnTo>
                <a:lnTo>
                  <a:pt x="2316914" y="6953"/>
                </a:lnTo>
                <a:lnTo>
                  <a:pt x="2389817" y="9014"/>
                </a:lnTo>
                <a:lnTo>
                  <a:pt x="2461236" y="11322"/>
                </a:lnTo>
                <a:lnTo>
                  <a:pt x="2531094" y="13872"/>
                </a:lnTo>
                <a:lnTo>
                  <a:pt x="2599313" y="16657"/>
                </a:lnTo>
                <a:lnTo>
                  <a:pt x="2665814" y="19670"/>
                </a:lnTo>
                <a:lnTo>
                  <a:pt x="2730520" y="22906"/>
                </a:lnTo>
                <a:lnTo>
                  <a:pt x="2793352" y="26358"/>
                </a:lnTo>
                <a:lnTo>
                  <a:pt x="2854232" y="30019"/>
                </a:lnTo>
                <a:lnTo>
                  <a:pt x="2913082" y="33883"/>
                </a:lnTo>
                <a:lnTo>
                  <a:pt x="2969823" y="37944"/>
                </a:lnTo>
                <a:lnTo>
                  <a:pt x="3024378" y="42195"/>
                </a:lnTo>
                <a:lnTo>
                  <a:pt x="3076667" y="46631"/>
                </a:lnTo>
                <a:lnTo>
                  <a:pt x="3126614" y="51244"/>
                </a:lnTo>
                <a:lnTo>
                  <a:pt x="3174140" y="56028"/>
                </a:lnTo>
                <a:lnTo>
                  <a:pt x="3219166" y="60977"/>
                </a:lnTo>
                <a:lnTo>
                  <a:pt x="3261614" y="66085"/>
                </a:lnTo>
                <a:lnTo>
                  <a:pt x="3301407" y="71345"/>
                </a:lnTo>
                <a:lnTo>
                  <a:pt x="3372712" y="82296"/>
                </a:lnTo>
                <a:lnTo>
                  <a:pt x="3432455" y="93780"/>
                </a:lnTo>
                <a:lnTo>
                  <a:pt x="3480011" y="105745"/>
                </a:lnTo>
                <a:lnTo>
                  <a:pt x="3527126" y="124483"/>
                </a:lnTo>
                <a:lnTo>
                  <a:pt x="3543300" y="144018"/>
                </a:lnTo>
                <a:lnTo>
                  <a:pt x="3541476" y="150607"/>
                </a:lnTo>
                <a:lnTo>
                  <a:pt x="3499023" y="176143"/>
                </a:lnTo>
                <a:lnTo>
                  <a:pt x="3457796" y="188330"/>
                </a:lnTo>
                <a:lnTo>
                  <a:pt x="3404068" y="200060"/>
                </a:lnTo>
                <a:lnTo>
                  <a:pt x="3338465" y="211284"/>
                </a:lnTo>
                <a:lnTo>
                  <a:pt x="3261614" y="221950"/>
                </a:lnTo>
                <a:lnTo>
                  <a:pt x="3219166" y="227058"/>
                </a:lnTo>
                <a:lnTo>
                  <a:pt x="3174140" y="232007"/>
                </a:lnTo>
                <a:lnTo>
                  <a:pt x="3126614" y="236791"/>
                </a:lnTo>
                <a:lnTo>
                  <a:pt x="3076667" y="241404"/>
                </a:lnTo>
                <a:lnTo>
                  <a:pt x="3024378" y="245840"/>
                </a:lnTo>
                <a:lnTo>
                  <a:pt x="2969823" y="250091"/>
                </a:lnTo>
                <a:lnTo>
                  <a:pt x="2913082" y="254152"/>
                </a:lnTo>
                <a:lnTo>
                  <a:pt x="2854232" y="258016"/>
                </a:lnTo>
                <a:lnTo>
                  <a:pt x="2793352" y="261677"/>
                </a:lnTo>
                <a:lnTo>
                  <a:pt x="2730520" y="265129"/>
                </a:lnTo>
                <a:lnTo>
                  <a:pt x="2665814" y="268365"/>
                </a:lnTo>
                <a:lnTo>
                  <a:pt x="2599313" y="271378"/>
                </a:lnTo>
                <a:lnTo>
                  <a:pt x="2531094" y="274163"/>
                </a:lnTo>
                <a:lnTo>
                  <a:pt x="2461236" y="276713"/>
                </a:lnTo>
                <a:lnTo>
                  <a:pt x="2389817" y="279021"/>
                </a:lnTo>
                <a:lnTo>
                  <a:pt x="2316914" y="281082"/>
                </a:lnTo>
                <a:lnTo>
                  <a:pt x="2242608" y="282888"/>
                </a:lnTo>
                <a:lnTo>
                  <a:pt x="2166975" y="284435"/>
                </a:lnTo>
                <a:lnTo>
                  <a:pt x="2090093" y="285714"/>
                </a:lnTo>
                <a:lnTo>
                  <a:pt x="2012042" y="286720"/>
                </a:lnTo>
                <a:lnTo>
                  <a:pt x="1932899" y="287447"/>
                </a:lnTo>
                <a:lnTo>
                  <a:pt x="1852742" y="287887"/>
                </a:lnTo>
                <a:lnTo>
                  <a:pt x="1771650" y="288036"/>
                </a:lnTo>
                <a:lnTo>
                  <a:pt x="1690557" y="287887"/>
                </a:lnTo>
                <a:lnTo>
                  <a:pt x="1610400" y="287447"/>
                </a:lnTo>
                <a:lnTo>
                  <a:pt x="1531257" y="286720"/>
                </a:lnTo>
                <a:lnTo>
                  <a:pt x="1453206" y="285714"/>
                </a:lnTo>
                <a:lnTo>
                  <a:pt x="1376324" y="284435"/>
                </a:lnTo>
                <a:lnTo>
                  <a:pt x="1300691" y="282888"/>
                </a:lnTo>
                <a:lnTo>
                  <a:pt x="1226385" y="281082"/>
                </a:lnTo>
                <a:lnTo>
                  <a:pt x="1153482" y="279021"/>
                </a:lnTo>
                <a:lnTo>
                  <a:pt x="1082063" y="276713"/>
                </a:lnTo>
                <a:lnTo>
                  <a:pt x="1012205" y="274163"/>
                </a:lnTo>
                <a:lnTo>
                  <a:pt x="943986" y="271378"/>
                </a:lnTo>
                <a:lnTo>
                  <a:pt x="877485" y="268365"/>
                </a:lnTo>
                <a:lnTo>
                  <a:pt x="812779" y="265129"/>
                </a:lnTo>
                <a:lnTo>
                  <a:pt x="749947" y="261677"/>
                </a:lnTo>
                <a:lnTo>
                  <a:pt x="689067" y="258016"/>
                </a:lnTo>
                <a:lnTo>
                  <a:pt x="630217" y="254152"/>
                </a:lnTo>
                <a:lnTo>
                  <a:pt x="573476" y="250091"/>
                </a:lnTo>
                <a:lnTo>
                  <a:pt x="518921" y="245840"/>
                </a:lnTo>
                <a:lnTo>
                  <a:pt x="466632" y="241404"/>
                </a:lnTo>
                <a:lnTo>
                  <a:pt x="416685" y="236791"/>
                </a:lnTo>
                <a:lnTo>
                  <a:pt x="369159" y="232007"/>
                </a:lnTo>
                <a:lnTo>
                  <a:pt x="324133" y="227058"/>
                </a:lnTo>
                <a:lnTo>
                  <a:pt x="281685" y="221950"/>
                </a:lnTo>
                <a:lnTo>
                  <a:pt x="241892" y="216690"/>
                </a:lnTo>
                <a:lnTo>
                  <a:pt x="170587" y="205739"/>
                </a:lnTo>
                <a:lnTo>
                  <a:pt x="110844" y="194255"/>
                </a:lnTo>
                <a:lnTo>
                  <a:pt x="63288" y="182290"/>
                </a:lnTo>
                <a:lnTo>
                  <a:pt x="16173" y="163552"/>
                </a:lnTo>
                <a:lnTo>
                  <a:pt x="0" y="144018"/>
                </a:lnTo>
                <a:close/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40"/>
          <p:cNvSpPr/>
          <p:nvPr/>
        </p:nvSpPr>
        <p:spPr>
          <a:xfrm>
            <a:off x="12561" y="218690"/>
            <a:ext cx="625538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Transformación “filter()”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1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609" name="Google Shape;609;p41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1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1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12" name="Google Shape;612;p41"/>
          <p:cNvGrpSpPr/>
          <p:nvPr/>
        </p:nvGrpSpPr>
        <p:grpSpPr>
          <a:xfrm>
            <a:off x="2127250" y="5697725"/>
            <a:ext cx="4660220" cy="1200855"/>
            <a:chOff x="2340482" y="3724275"/>
            <a:chExt cx="3942842" cy="1016000"/>
          </a:xfrm>
        </p:grpSpPr>
        <p:sp>
          <p:nvSpPr>
            <p:cNvPr id="613" name="Google Shape;613;p41"/>
            <p:cNvSpPr/>
            <p:nvPr/>
          </p:nvSpPr>
          <p:spPr>
            <a:xfrm>
              <a:off x="2340482" y="3724275"/>
              <a:ext cx="1224280" cy="1008380"/>
            </a:xfrm>
            <a:custGeom>
              <a:rect b="b" l="l" r="r" t="t"/>
              <a:pathLst>
                <a:path extrusionOk="0" h="1008379" w="1224279">
                  <a:moveTo>
                    <a:pt x="1055751" y="0"/>
                  </a:moveTo>
                  <a:lnTo>
                    <a:pt x="168021" y="0"/>
                  </a:lnTo>
                  <a:lnTo>
                    <a:pt x="123339" y="5998"/>
                  </a:lnTo>
                  <a:lnTo>
                    <a:pt x="83199" y="22930"/>
                  </a:lnTo>
                  <a:lnTo>
                    <a:pt x="49196" y="49196"/>
                  </a:lnTo>
                  <a:lnTo>
                    <a:pt x="22930" y="83199"/>
                  </a:lnTo>
                  <a:lnTo>
                    <a:pt x="5998" y="123339"/>
                  </a:lnTo>
                  <a:lnTo>
                    <a:pt x="0" y="168021"/>
                  </a:lnTo>
                  <a:lnTo>
                    <a:pt x="0" y="840105"/>
                  </a:lnTo>
                  <a:lnTo>
                    <a:pt x="5998" y="884772"/>
                  </a:lnTo>
                  <a:lnTo>
                    <a:pt x="22930" y="924909"/>
                  </a:lnTo>
                  <a:lnTo>
                    <a:pt x="49196" y="958915"/>
                  </a:lnTo>
                  <a:lnTo>
                    <a:pt x="83199" y="985186"/>
                  </a:lnTo>
                  <a:lnTo>
                    <a:pt x="123339" y="1002124"/>
                  </a:lnTo>
                  <a:lnTo>
                    <a:pt x="168021" y="1008126"/>
                  </a:lnTo>
                  <a:lnTo>
                    <a:pt x="1055751" y="1008126"/>
                  </a:lnTo>
                  <a:lnTo>
                    <a:pt x="1100432" y="1002124"/>
                  </a:lnTo>
                  <a:lnTo>
                    <a:pt x="1140572" y="985186"/>
                  </a:lnTo>
                  <a:lnTo>
                    <a:pt x="1174575" y="958915"/>
                  </a:lnTo>
                  <a:lnTo>
                    <a:pt x="1200841" y="924909"/>
                  </a:lnTo>
                  <a:lnTo>
                    <a:pt x="1217773" y="884772"/>
                  </a:lnTo>
                  <a:lnTo>
                    <a:pt x="1223771" y="840105"/>
                  </a:lnTo>
                  <a:lnTo>
                    <a:pt x="1223771" y="168021"/>
                  </a:lnTo>
                  <a:lnTo>
                    <a:pt x="1217773" y="123339"/>
                  </a:lnTo>
                  <a:lnTo>
                    <a:pt x="1200841" y="83199"/>
                  </a:lnTo>
                  <a:lnTo>
                    <a:pt x="1174575" y="49196"/>
                  </a:lnTo>
                  <a:lnTo>
                    <a:pt x="1140572" y="22930"/>
                  </a:lnTo>
                  <a:lnTo>
                    <a:pt x="1100432" y="5998"/>
                  </a:lnTo>
                  <a:lnTo>
                    <a:pt x="1055751" y="0"/>
                  </a:lnTo>
                  <a:close/>
                </a:path>
              </a:pathLst>
            </a:custGeom>
            <a:solidFill>
              <a:srgbClr val="539E3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2340482" y="3724275"/>
              <a:ext cx="1224280" cy="1008380"/>
            </a:xfrm>
            <a:custGeom>
              <a:rect b="b" l="l" r="r" t="t"/>
              <a:pathLst>
                <a:path extrusionOk="0" h="1008379" w="1224279">
                  <a:moveTo>
                    <a:pt x="0" y="168021"/>
                  </a:moveTo>
                  <a:lnTo>
                    <a:pt x="5998" y="123339"/>
                  </a:lnTo>
                  <a:lnTo>
                    <a:pt x="22930" y="83199"/>
                  </a:lnTo>
                  <a:lnTo>
                    <a:pt x="49196" y="49196"/>
                  </a:lnTo>
                  <a:lnTo>
                    <a:pt x="83199" y="22930"/>
                  </a:lnTo>
                  <a:lnTo>
                    <a:pt x="123339" y="5998"/>
                  </a:lnTo>
                  <a:lnTo>
                    <a:pt x="168021" y="0"/>
                  </a:lnTo>
                  <a:lnTo>
                    <a:pt x="1055751" y="0"/>
                  </a:lnTo>
                  <a:lnTo>
                    <a:pt x="1100432" y="5998"/>
                  </a:lnTo>
                  <a:lnTo>
                    <a:pt x="1140572" y="22930"/>
                  </a:lnTo>
                  <a:lnTo>
                    <a:pt x="1174575" y="49196"/>
                  </a:lnTo>
                  <a:lnTo>
                    <a:pt x="1200841" y="83199"/>
                  </a:lnTo>
                  <a:lnTo>
                    <a:pt x="1217773" y="123339"/>
                  </a:lnTo>
                  <a:lnTo>
                    <a:pt x="1223771" y="168021"/>
                  </a:lnTo>
                  <a:lnTo>
                    <a:pt x="1223771" y="840105"/>
                  </a:lnTo>
                  <a:lnTo>
                    <a:pt x="1217773" y="884772"/>
                  </a:lnTo>
                  <a:lnTo>
                    <a:pt x="1200841" y="924909"/>
                  </a:lnTo>
                  <a:lnTo>
                    <a:pt x="1174575" y="958915"/>
                  </a:lnTo>
                  <a:lnTo>
                    <a:pt x="1140572" y="985186"/>
                  </a:lnTo>
                  <a:lnTo>
                    <a:pt x="1100432" y="1002124"/>
                  </a:lnTo>
                  <a:lnTo>
                    <a:pt x="1055751" y="1008126"/>
                  </a:lnTo>
                  <a:lnTo>
                    <a:pt x="168021" y="1008126"/>
                  </a:lnTo>
                  <a:lnTo>
                    <a:pt x="123339" y="1002124"/>
                  </a:lnTo>
                  <a:lnTo>
                    <a:pt x="83199" y="985186"/>
                  </a:lnTo>
                  <a:lnTo>
                    <a:pt x="49196" y="958915"/>
                  </a:lnTo>
                  <a:lnTo>
                    <a:pt x="22930" y="924909"/>
                  </a:lnTo>
                  <a:lnTo>
                    <a:pt x="5998" y="884772"/>
                  </a:lnTo>
                  <a:lnTo>
                    <a:pt x="0" y="840105"/>
                  </a:lnTo>
                  <a:lnTo>
                    <a:pt x="0" y="168021"/>
                  </a:lnTo>
                  <a:close/>
                </a:path>
              </a:pathLst>
            </a:custGeom>
            <a:noFill/>
            <a:ln cap="flat" cmpd="sng" w="19050">
              <a:solidFill>
                <a:srgbClr val="3A73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3648836" y="4163948"/>
              <a:ext cx="504190" cy="288290"/>
            </a:xfrm>
            <a:custGeom>
              <a:rect b="b" l="l" r="r" t="t"/>
              <a:pathLst>
                <a:path extrusionOk="0" h="288289" w="504189">
                  <a:moveTo>
                    <a:pt x="359663" y="0"/>
                  </a:moveTo>
                  <a:lnTo>
                    <a:pt x="359663" y="72009"/>
                  </a:lnTo>
                  <a:lnTo>
                    <a:pt x="0" y="72009"/>
                  </a:lnTo>
                  <a:lnTo>
                    <a:pt x="0" y="216026"/>
                  </a:lnTo>
                  <a:lnTo>
                    <a:pt x="359663" y="216026"/>
                  </a:lnTo>
                  <a:lnTo>
                    <a:pt x="359663" y="288035"/>
                  </a:lnTo>
                  <a:lnTo>
                    <a:pt x="503682" y="144017"/>
                  </a:lnTo>
                  <a:lnTo>
                    <a:pt x="359663" y="0"/>
                  </a:lnTo>
                  <a:close/>
                </a:path>
              </a:pathLst>
            </a:custGeom>
            <a:solidFill>
              <a:srgbClr val="539E3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3648836" y="4163948"/>
              <a:ext cx="504190" cy="288290"/>
            </a:xfrm>
            <a:custGeom>
              <a:rect b="b" l="l" r="r" t="t"/>
              <a:pathLst>
                <a:path extrusionOk="0" h="288289" w="504189">
                  <a:moveTo>
                    <a:pt x="0" y="72009"/>
                  </a:moveTo>
                  <a:lnTo>
                    <a:pt x="359663" y="72009"/>
                  </a:lnTo>
                  <a:lnTo>
                    <a:pt x="359663" y="0"/>
                  </a:lnTo>
                  <a:lnTo>
                    <a:pt x="503682" y="144017"/>
                  </a:lnTo>
                  <a:lnTo>
                    <a:pt x="359663" y="288035"/>
                  </a:lnTo>
                  <a:lnTo>
                    <a:pt x="359663" y="216026"/>
                  </a:lnTo>
                  <a:lnTo>
                    <a:pt x="0" y="216026"/>
                  </a:lnTo>
                  <a:lnTo>
                    <a:pt x="0" y="72009"/>
                  </a:lnTo>
                  <a:close/>
                </a:path>
              </a:pathLst>
            </a:custGeom>
            <a:noFill/>
            <a:ln cap="flat" cmpd="sng" w="19050">
              <a:solidFill>
                <a:srgbClr val="3A73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4224909" y="3731895"/>
              <a:ext cx="1224280" cy="1008380"/>
            </a:xfrm>
            <a:custGeom>
              <a:rect b="b" l="l" r="r" t="t"/>
              <a:pathLst>
                <a:path extrusionOk="0" h="1008379" w="1224279">
                  <a:moveTo>
                    <a:pt x="1055751" y="0"/>
                  </a:moveTo>
                  <a:lnTo>
                    <a:pt x="168020" y="0"/>
                  </a:lnTo>
                  <a:lnTo>
                    <a:pt x="123339" y="5998"/>
                  </a:lnTo>
                  <a:lnTo>
                    <a:pt x="83199" y="22930"/>
                  </a:lnTo>
                  <a:lnTo>
                    <a:pt x="49196" y="49196"/>
                  </a:lnTo>
                  <a:lnTo>
                    <a:pt x="22930" y="83199"/>
                  </a:lnTo>
                  <a:lnTo>
                    <a:pt x="5998" y="123339"/>
                  </a:lnTo>
                  <a:lnTo>
                    <a:pt x="0" y="168020"/>
                  </a:lnTo>
                  <a:lnTo>
                    <a:pt x="0" y="840104"/>
                  </a:lnTo>
                  <a:lnTo>
                    <a:pt x="5998" y="884772"/>
                  </a:lnTo>
                  <a:lnTo>
                    <a:pt x="22930" y="924909"/>
                  </a:lnTo>
                  <a:lnTo>
                    <a:pt x="49196" y="958915"/>
                  </a:lnTo>
                  <a:lnTo>
                    <a:pt x="83199" y="985186"/>
                  </a:lnTo>
                  <a:lnTo>
                    <a:pt x="123339" y="1002124"/>
                  </a:lnTo>
                  <a:lnTo>
                    <a:pt x="168020" y="1008125"/>
                  </a:lnTo>
                  <a:lnTo>
                    <a:pt x="1055751" y="1008125"/>
                  </a:lnTo>
                  <a:lnTo>
                    <a:pt x="1100432" y="1002124"/>
                  </a:lnTo>
                  <a:lnTo>
                    <a:pt x="1140572" y="985186"/>
                  </a:lnTo>
                  <a:lnTo>
                    <a:pt x="1174575" y="958915"/>
                  </a:lnTo>
                  <a:lnTo>
                    <a:pt x="1200841" y="924909"/>
                  </a:lnTo>
                  <a:lnTo>
                    <a:pt x="1217773" y="884772"/>
                  </a:lnTo>
                  <a:lnTo>
                    <a:pt x="1223771" y="840104"/>
                  </a:lnTo>
                  <a:lnTo>
                    <a:pt x="1223771" y="168020"/>
                  </a:lnTo>
                  <a:lnTo>
                    <a:pt x="1217773" y="123339"/>
                  </a:lnTo>
                  <a:lnTo>
                    <a:pt x="1200841" y="83199"/>
                  </a:lnTo>
                  <a:lnTo>
                    <a:pt x="1174575" y="49196"/>
                  </a:lnTo>
                  <a:lnTo>
                    <a:pt x="1140572" y="22930"/>
                  </a:lnTo>
                  <a:lnTo>
                    <a:pt x="1100432" y="5998"/>
                  </a:lnTo>
                  <a:lnTo>
                    <a:pt x="1055751" y="0"/>
                  </a:lnTo>
                  <a:close/>
                </a:path>
              </a:pathLst>
            </a:custGeom>
            <a:solidFill>
              <a:srgbClr val="539E3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4224909" y="3731895"/>
              <a:ext cx="1224280" cy="1008380"/>
            </a:xfrm>
            <a:custGeom>
              <a:rect b="b" l="l" r="r" t="t"/>
              <a:pathLst>
                <a:path extrusionOk="0" h="1008379" w="1224279">
                  <a:moveTo>
                    <a:pt x="0" y="168020"/>
                  </a:moveTo>
                  <a:lnTo>
                    <a:pt x="5998" y="123339"/>
                  </a:lnTo>
                  <a:lnTo>
                    <a:pt x="22930" y="83199"/>
                  </a:lnTo>
                  <a:lnTo>
                    <a:pt x="49196" y="49196"/>
                  </a:lnTo>
                  <a:lnTo>
                    <a:pt x="83199" y="22930"/>
                  </a:lnTo>
                  <a:lnTo>
                    <a:pt x="123339" y="5998"/>
                  </a:lnTo>
                  <a:lnTo>
                    <a:pt x="168020" y="0"/>
                  </a:lnTo>
                  <a:lnTo>
                    <a:pt x="1055751" y="0"/>
                  </a:lnTo>
                  <a:lnTo>
                    <a:pt x="1100432" y="5998"/>
                  </a:lnTo>
                  <a:lnTo>
                    <a:pt x="1140572" y="22930"/>
                  </a:lnTo>
                  <a:lnTo>
                    <a:pt x="1174575" y="49196"/>
                  </a:lnTo>
                  <a:lnTo>
                    <a:pt x="1200841" y="83199"/>
                  </a:lnTo>
                  <a:lnTo>
                    <a:pt x="1217773" y="123339"/>
                  </a:lnTo>
                  <a:lnTo>
                    <a:pt x="1223771" y="168020"/>
                  </a:lnTo>
                  <a:lnTo>
                    <a:pt x="1223771" y="840104"/>
                  </a:lnTo>
                  <a:lnTo>
                    <a:pt x="1217773" y="884772"/>
                  </a:lnTo>
                  <a:lnTo>
                    <a:pt x="1200841" y="924909"/>
                  </a:lnTo>
                  <a:lnTo>
                    <a:pt x="1174575" y="958915"/>
                  </a:lnTo>
                  <a:lnTo>
                    <a:pt x="1140572" y="985186"/>
                  </a:lnTo>
                  <a:lnTo>
                    <a:pt x="1100432" y="1002124"/>
                  </a:lnTo>
                  <a:lnTo>
                    <a:pt x="1055751" y="1008125"/>
                  </a:lnTo>
                  <a:lnTo>
                    <a:pt x="168020" y="1008125"/>
                  </a:lnTo>
                  <a:lnTo>
                    <a:pt x="123339" y="1002124"/>
                  </a:lnTo>
                  <a:lnTo>
                    <a:pt x="83199" y="985186"/>
                  </a:lnTo>
                  <a:lnTo>
                    <a:pt x="49196" y="958915"/>
                  </a:lnTo>
                  <a:lnTo>
                    <a:pt x="22930" y="924909"/>
                  </a:lnTo>
                  <a:lnTo>
                    <a:pt x="5998" y="884772"/>
                  </a:lnTo>
                  <a:lnTo>
                    <a:pt x="0" y="840104"/>
                  </a:lnTo>
                  <a:lnTo>
                    <a:pt x="0" y="168020"/>
                  </a:lnTo>
                  <a:close/>
                </a:path>
              </a:pathLst>
            </a:custGeom>
            <a:noFill/>
            <a:ln cap="flat" cmpd="sng" w="19050">
              <a:solidFill>
                <a:srgbClr val="3A73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5640704" y="4262247"/>
              <a:ext cx="642620" cy="76200"/>
            </a:xfrm>
            <a:custGeom>
              <a:rect b="b" l="l" r="r" t="t"/>
              <a:pathLst>
                <a:path extrusionOk="0" h="76200" w="642620">
                  <a:moveTo>
                    <a:pt x="565912" y="0"/>
                  </a:moveTo>
                  <a:lnTo>
                    <a:pt x="565912" y="76199"/>
                  </a:lnTo>
                  <a:lnTo>
                    <a:pt x="629412" y="44449"/>
                  </a:lnTo>
                  <a:lnTo>
                    <a:pt x="578612" y="44449"/>
                  </a:lnTo>
                  <a:lnTo>
                    <a:pt x="578612" y="31749"/>
                  </a:lnTo>
                  <a:lnTo>
                    <a:pt x="629412" y="31749"/>
                  </a:lnTo>
                  <a:lnTo>
                    <a:pt x="565912" y="0"/>
                  </a:lnTo>
                  <a:close/>
                </a:path>
                <a:path extrusionOk="0" h="76200" w="642620">
                  <a:moveTo>
                    <a:pt x="565912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565912" y="44449"/>
                  </a:lnTo>
                  <a:lnTo>
                    <a:pt x="565912" y="31749"/>
                  </a:lnTo>
                  <a:close/>
                </a:path>
                <a:path extrusionOk="0" h="76200" w="642620">
                  <a:moveTo>
                    <a:pt x="629412" y="31749"/>
                  </a:moveTo>
                  <a:lnTo>
                    <a:pt x="578612" y="31749"/>
                  </a:lnTo>
                  <a:lnTo>
                    <a:pt x="578612" y="44449"/>
                  </a:lnTo>
                  <a:lnTo>
                    <a:pt x="629412" y="44449"/>
                  </a:lnTo>
                  <a:lnTo>
                    <a:pt x="642112" y="38099"/>
                  </a:lnTo>
                  <a:lnTo>
                    <a:pt x="629412" y="31749"/>
                  </a:lnTo>
                  <a:close/>
                </a:path>
              </a:pathLst>
            </a:custGeom>
            <a:solidFill>
              <a:srgbClr val="539E3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0" name="Google Shape;620;p41"/>
          <p:cNvSpPr txBox="1"/>
          <p:nvPr/>
        </p:nvSpPr>
        <p:spPr>
          <a:xfrm>
            <a:off x="180936" y="1101201"/>
            <a:ext cx="8728114" cy="528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7600">
            <a:spAutoFit/>
          </a:bodyPr>
          <a:lstStyle/>
          <a:p>
            <a:pPr indent="-378255" lvl="0" marL="393265" marR="0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¿Cuál es el tamaño del rdd de salida?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1"/>
          <p:cNvSpPr txBox="1"/>
          <p:nvPr/>
        </p:nvSpPr>
        <p:spPr>
          <a:xfrm>
            <a:off x="720963" y="2808171"/>
            <a:ext cx="9874785" cy="1905513"/>
          </a:xfrm>
          <a:prstGeom prst="rect">
            <a:avLst/>
          </a:prstGeom>
          <a:solidFill>
            <a:srgbClr val="D9D9D9"/>
          </a:solidFill>
          <a:ln cap="flat" cmpd="sng" w="12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500">
            <a:spAutoFit/>
          </a:bodyPr>
          <a:lstStyle/>
          <a:p>
            <a:pPr indent="0" lvl="0" marL="10732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9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log = sc.parallelize(['E: e21', 'W: w12', 'W: w13', 'E: e45'])</a:t>
            </a:r>
            <a:endParaRPr sz="189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7322" marR="1955069" rtl="0" algn="l">
              <a:lnSpc>
                <a:spcPct val="272800"/>
              </a:lnSpc>
              <a:spcBef>
                <a:spcPts val="6"/>
              </a:spcBef>
              <a:spcAft>
                <a:spcPts val="0"/>
              </a:spcAft>
              <a:buNone/>
            </a:pPr>
            <a:r>
              <a:rPr b="1" lang="es-ES" sz="189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errors = log.filter(lambda elemento: elemento[0]=='E')  errors.collect()</a:t>
            </a:r>
            <a:endParaRPr sz="189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2" name="Google Shape;622;p41"/>
          <p:cNvSpPr txBox="1"/>
          <p:nvPr/>
        </p:nvSpPr>
        <p:spPr>
          <a:xfrm>
            <a:off x="7071322" y="6201334"/>
            <a:ext cx="2095493" cy="342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0" lvl="0" marL="150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['E: e21', 'E: e45']</a:t>
            </a:r>
            <a:endParaRPr sz="212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1"/>
          <p:cNvSpPr txBox="1"/>
          <p:nvPr/>
        </p:nvSpPr>
        <p:spPr>
          <a:xfrm>
            <a:off x="2256793" y="5168900"/>
            <a:ext cx="1127302" cy="143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7850">
            <a:spAutoFit/>
          </a:bodyPr>
          <a:lstStyle/>
          <a:p>
            <a:pPr indent="0" lvl="0" marL="150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RDD: log</a:t>
            </a:r>
            <a:endParaRPr sz="212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6511" marR="0" rtl="0" algn="l">
              <a:spcBef>
                <a:spcPts val="703"/>
              </a:spcBef>
              <a:spcAft>
                <a:spcPts val="0"/>
              </a:spcAft>
              <a:buNone/>
            </a:pPr>
            <a:r>
              <a:rPr b="1" lang="es-ES" sz="1418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['E: e21',</a:t>
            </a:r>
            <a:endParaRPr sz="1418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054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18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'W: w12',</a:t>
            </a:r>
            <a:endParaRPr sz="1418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054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18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'W: w13',</a:t>
            </a:r>
            <a:endParaRPr sz="1418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054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18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'E: e45']</a:t>
            </a:r>
            <a:endParaRPr sz="1418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4" name="Google Shape;624;p41"/>
          <p:cNvSpPr txBox="1"/>
          <p:nvPr/>
        </p:nvSpPr>
        <p:spPr>
          <a:xfrm>
            <a:off x="4291342" y="5191415"/>
            <a:ext cx="1472549" cy="976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43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RDD: errors</a:t>
            </a:r>
            <a:endParaRPr sz="212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5516" marR="0" rtl="0" algn="ctr">
              <a:spcBef>
                <a:spcPts val="632"/>
              </a:spcBef>
              <a:spcAft>
                <a:spcPts val="0"/>
              </a:spcAft>
              <a:buNone/>
            </a:pPr>
            <a:r>
              <a:rPr b="1" lang="es-ES" sz="1418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['E: e21',</a:t>
            </a:r>
            <a:endParaRPr sz="1418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4767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18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'E: e45']</a:t>
            </a:r>
            <a:endParaRPr sz="1418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625" name="Google Shape;625;p41"/>
          <p:cNvGrpSpPr/>
          <p:nvPr/>
        </p:nvGrpSpPr>
        <p:grpSpPr>
          <a:xfrm>
            <a:off x="254432" y="3520291"/>
            <a:ext cx="425553" cy="342244"/>
            <a:chOff x="215265" y="1655445"/>
            <a:chExt cx="360045" cy="289560"/>
          </a:xfrm>
        </p:grpSpPr>
        <p:sp>
          <p:nvSpPr>
            <p:cNvPr id="626" name="Google Shape;626;p41"/>
            <p:cNvSpPr/>
            <p:nvPr/>
          </p:nvSpPr>
          <p:spPr>
            <a:xfrm>
              <a:off x="215265" y="1655445"/>
              <a:ext cx="360045" cy="289560"/>
            </a:xfrm>
            <a:custGeom>
              <a:rect b="b" l="l" r="r" t="t"/>
              <a:pathLst>
                <a:path extrusionOk="0" h="289560" w="360045">
                  <a:moveTo>
                    <a:pt x="214883" y="0"/>
                  </a:moveTo>
                  <a:lnTo>
                    <a:pt x="214883" y="72389"/>
                  </a:lnTo>
                  <a:lnTo>
                    <a:pt x="0" y="72389"/>
                  </a:lnTo>
                  <a:lnTo>
                    <a:pt x="0" y="217169"/>
                  </a:lnTo>
                  <a:lnTo>
                    <a:pt x="214883" y="217169"/>
                  </a:lnTo>
                  <a:lnTo>
                    <a:pt x="214883" y="289559"/>
                  </a:lnTo>
                  <a:lnTo>
                    <a:pt x="359664" y="144779"/>
                  </a:lnTo>
                  <a:lnTo>
                    <a:pt x="214883" y="0"/>
                  </a:lnTo>
                  <a:close/>
                </a:path>
              </a:pathLst>
            </a:custGeom>
            <a:solidFill>
              <a:srgbClr val="539E3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215265" y="1655445"/>
              <a:ext cx="360045" cy="289560"/>
            </a:xfrm>
            <a:custGeom>
              <a:rect b="b" l="l" r="r" t="t"/>
              <a:pathLst>
                <a:path extrusionOk="0" h="289560" w="360045">
                  <a:moveTo>
                    <a:pt x="0" y="72389"/>
                  </a:moveTo>
                  <a:lnTo>
                    <a:pt x="214883" y="72389"/>
                  </a:lnTo>
                  <a:lnTo>
                    <a:pt x="214883" y="0"/>
                  </a:lnTo>
                  <a:lnTo>
                    <a:pt x="359664" y="144779"/>
                  </a:lnTo>
                  <a:lnTo>
                    <a:pt x="214883" y="289559"/>
                  </a:lnTo>
                  <a:lnTo>
                    <a:pt x="214883" y="217169"/>
                  </a:lnTo>
                  <a:lnTo>
                    <a:pt x="0" y="217169"/>
                  </a:lnTo>
                  <a:lnTo>
                    <a:pt x="0" y="72389"/>
                  </a:lnTo>
                  <a:close/>
                </a:path>
              </a:pathLst>
            </a:custGeom>
            <a:noFill/>
            <a:ln cap="flat" cmpd="sng" w="19025">
              <a:solidFill>
                <a:srgbClr val="3A73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8" name="Google Shape;628;p41"/>
          <p:cNvSpPr txBox="1"/>
          <p:nvPr/>
        </p:nvSpPr>
        <p:spPr>
          <a:xfrm>
            <a:off x="546066" y="1801798"/>
            <a:ext cx="8728114" cy="528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7600">
            <a:spAutoFit/>
          </a:bodyPr>
          <a:lstStyle/>
          <a:p>
            <a:pPr indent="-379006" lvl="1" marL="717484" marR="0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00"/>
              <a:buFont typeface="Noto Sans Symbols"/>
              <a:buChar char="⮚"/>
            </a:pPr>
            <a:r>
              <a:rPr b="0" i="0" lang="es-E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Menor o igual que el original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1"/>
          <p:cNvSpPr/>
          <p:nvPr/>
        </p:nvSpPr>
        <p:spPr>
          <a:xfrm>
            <a:off x="-81764" y="126518"/>
            <a:ext cx="1068822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Transformación: cuestiones sobre “filter()”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2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635" name="Google Shape;635;p42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2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2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8" name="Google Shape;638;p42"/>
          <p:cNvSpPr txBox="1"/>
          <p:nvPr/>
        </p:nvSpPr>
        <p:spPr>
          <a:xfrm>
            <a:off x="185161" y="1130300"/>
            <a:ext cx="10719415" cy="1285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775">
            <a:spAutoFit/>
          </a:bodyPr>
          <a:lstStyle/>
          <a:p>
            <a:pPr indent="-378255" lvl="0" marL="393265" marR="6004" rtl="0" algn="l">
              <a:lnSpc>
                <a:spcPct val="139136"/>
              </a:lnSpc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329"/>
              <a:buFont typeface="Noto Sans Symbols"/>
              <a:buChar char="⮚"/>
            </a:pPr>
            <a:r>
              <a:rPr lang="es-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map pero por cada elemento puede devolver más elementos (lista)</a:t>
            </a:r>
            <a:endParaRPr/>
          </a:p>
          <a:p>
            <a:pPr indent="-378255" lvl="0" marL="393265" marR="6004" rtl="0" algn="l">
              <a:lnSpc>
                <a:spcPct val="139136"/>
              </a:lnSpc>
              <a:spcBef>
                <a:spcPts val="502"/>
              </a:spcBef>
              <a:spcAft>
                <a:spcPts val="0"/>
              </a:spcAft>
              <a:buClr>
                <a:srgbClr val="89B833"/>
              </a:buClr>
              <a:buSzPts val="1329"/>
              <a:buFont typeface="Noto Sans Symbols"/>
              <a:buChar char="⮚"/>
            </a:pPr>
            <a:r>
              <a:rPr lang="es-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Devuelve el resultado “plano” (flat), sin diferenciar la salida de cada elemento (corchetes, etc). Útil cuando se utilizan funciones que devuelven listas, tuplas…</a:t>
            </a:r>
            <a:endParaRPr/>
          </a:p>
        </p:txBody>
      </p:sp>
      <p:sp>
        <p:nvSpPr>
          <p:cNvPr id="639" name="Google Shape;639;p42"/>
          <p:cNvSpPr txBox="1"/>
          <p:nvPr/>
        </p:nvSpPr>
        <p:spPr>
          <a:xfrm>
            <a:off x="146050" y="4709205"/>
            <a:ext cx="10665005" cy="2059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550">
            <a:spAutoFit/>
          </a:bodyPr>
          <a:lstStyle/>
          <a:p>
            <a:pPr indent="-378255" lvl="0" marL="393265" marR="0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329"/>
              <a:buFont typeface="Noto Sans Symbols"/>
              <a:buChar char="⮚"/>
            </a:pPr>
            <a:r>
              <a:rPr lang="es-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 🡪 [1, 10, 2, 20, 3, 30, 4, 40, 5, 50]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010" marR="0" rtl="0" algn="l">
              <a:spcBef>
                <a:spcPts val="602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8255" lvl="0" marL="393265" marR="0" rtl="0" algn="l">
              <a:spcBef>
                <a:spcPts val="483"/>
              </a:spcBef>
              <a:spcAft>
                <a:spcPts val="0"/>
              </a:spcAft>
              <a:buClr>
                <a:srgbClr val="89B833"/>
              </a:buClr>
              <a:buSzPts val="1329"/>
              <a:buFont typeface="Noto Sans Symbols"/>
              <a:buChar char="⮚"/>
            </a:pPr>
            <a:r>
              <a:rPr b="1" lang="es-E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función que se pasa a flatMap debe: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219" lvl="1" marL="770770" marR="6004" rtl="0" algn="l">
              <a:lnSpc>
                <a:spcPct val="116045"/>
              </a:lnSpc>
              <a:spcBef>
                <a:spcPts val="756"/>
              </a:spcBef>
              <a:spcAft>
                <a:spcPts val="0"/>
              </a:spcAft>
              <a:buClr>
                <a:srgbClr val="539E39"/>
              </a:buClr>
              <a:buSzPts val="1540"/>
              <a:buFont typeface="Noto Sans Symbols"/>
              <a:buChar char="⮚"/>
            </a:pPr>
            <a:r>
              <a:rPr b="0" i="0" lang="es-E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Recibir un único parámetro, que serán elementos individuales  del rdd de partida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968" lvl="1" marL="771521" marR="0" rtl="0" algn="l">
              <a:spcBef>
                <a:spcPts val="390"/>
              </a:spcBef>
              <a:spcAft>
                <a:spcPts val="0"/>
              </a:spcAft>
              <a:buClr>
                <a:srgbClr val="539E39"/>
              </a:buClr>
              <a:buSzPts val="1540"/>
              <a:buFont typeface="Noto Sans Symbols"/>
              <a:buChar char="⮚"/>
            </a:pPr>
            <a:r>
              <a:rPr b="0" i="0" lang="es-E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Devolver una lista de elementos (corchetes)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2"/>
          <p:cNvSpPr txBox="1"/>
          <p:nvPr/>
        </p:nvSpPr>
        <p:spPr>
          <a:xfrm>
            <a:off x="185161" y="2823645"/>
            <a:ext cx="10444006" cy="1202255"/>
          </a:xfrm>
          <a:prstGeom prst="rect">
            <a:avLst/>
          </a:prstGeom>
          <a:solidFill>
            <a:srgbClr val="D9D9D9"/>
          </a:solidFill>
          <a:ln cap="flat" cmpd="sng" w="12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10732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numeros = sc.parallelize([1,2,3,4,5])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7322" marR="0" rtl="0" algn="l">
              <a:spcBef>
                <a:spcPts val="1519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rdd = numeros.flatMap(lambda elemento : [elemento, 10*elemento])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1" name="Google Shape;641;p42"/>
          <p:cNvSpPr/>
          <p:nvPr/>
        </p:nvSpPr>
        <p:spPr>
          <a:xfrm>
            <a:off x="-81764" y="126518"/>
            <a:ext cx="699778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Transformación “flatMap()”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3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647" name="Google Shape;647;p43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3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3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650;p43"/>
          <p:cNvSpPr txBox="1"/>
          <p:nvPr/>
        </p:nvSpPr>
        <p:spPr>
          <a:xfrm>
            <a:off x="298450" y="5064920"/>
            <a:ext cx="9994120" cy="1932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075">
            <a:spAutoFit/>
          </a:bodyPr>
          <a:lstStyle/>
          <a:p>
            <a:pPr indent="-378255" lvl="0" marL="39326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 map 🡪 [[], ['a'], ['a', 'b'], ['a', 'b', 'c']]</a:t>
            </a:r>
            <a:endParaRPr/>
          </a:p>
          <a:p>
            <a:pPr indent="-378255" lvl="0" marL="393265" marR="0" rtl="0" algn="l">
              <a:lnSpc>
                <a:spcPct val="150000"/>
              </a:lnSpc>
              <a:spcBef>
                <a:spcPts val="946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 flatMap 🡪 ['a', 'a', 'b', 'a', 'b', 'c']</a:t>
            </a:r>
            <a:endParaRPr/>
          </a:p>
          <a:p>
            <a:pPr indent="-378255" lvl="0" marL="393265" marR="0" rtl="0" algn="l">
              <a:lnSpc>
                <a:spcPct val="150000"/>
              </a:lnSpc>
              <a:spcBef>
                <a:spcPts val="827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aquí viene lo de </a:t>
            </a:r>
            <a:r>
              <a:rPr i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flat, </a:t>
            </a: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lista de flatmap se ‘aplana’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3"/>
          <p:cNvSpPr txBox="1"/>
          <p:nvPr/>
        </p:nvSpPr>
        <p:spPr>
          <a:xfrm>
            <a:off x="113396" y="1483096"/>
            <a:ext cx="10551349" cy="2397967"/>
          </a:xfrm>
          <a:prstGeom prst="rect">
            <a:avLst/>
          </a:prstGeom>
          <a:solidFill>
            <a:srgbClr val="D9D9D9"/>
          </a:solidFill>
          <a:ln cap="flat" cmpd="sng" w="12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10732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lineas = sc.parallelize(['', 'a', 'a b', 'a b c'])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7322" marR="362495" rtl="0" algn="l">
              <a:lnSpc>
                <a:spcPct val="136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7322" marR="362495" rtl="0" algn="l">
              <a:lnSpc>
                <a:spcPct val="136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palabras_map = lineas.map(lambda elemento: elemento.split())</a:t>
            </a:r>
            <a:endParaRPr/>
          </a:p>
          <a:p>
            <a:pPr indent="0" lvl="0" marL="107322" marR="362495" rtl="0" algn="l">
              <a:lnSpc>
                <a:spcPct val="136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7322" marR="362495" rtl="0" algn="l">
              <a:lnSpc>
                <a:spcPct val="136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palabras_flat = lineas.flatMap(lambda elemento: elemento.split())</a:t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7322" marR="362495" rtl="0" algn="l">
              <a:lnSpc>
                <a:spcPct val="136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2" name="Google Shape;652;p43"/>
          <p:cNvSpPr txBox="1"/>
          <p:nvPr/>
        </p:nvSpPr>
        <p:spPr>
          <a:xfrm>
            <a:off x="5861050" y="4043116"/>
            <a:ext cx="4629665" cy="99715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0" lvl="0" marL="1501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función split() devuelve</a:t>
            </a:r>
            <a:endParaRPr/>
          </a:p>
          <a:p>
            <a:pPr indent="0" lvl="0" marL="1501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 lista con las subcadenas separadas por espacio (defecto)</a:t>
            </a:r>
            <a:endParaRPr sz="212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3"/>
          <p:cNvSpPr/>
          <p:nvPr/>
        </p:nvSpPr>
        <p:spPr>
          <a:xfrm>
            <a:off x="-81764" y="126518"/>
            <a:ext cx="987810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Diferencias entre “flatMap()” y “map()”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659" name="Google Shape;659;p44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4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4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2" name="Google Shape;662;p44"/>
          <p:cNvSpPr txBox="1"/>
          <p:nvPr/>
        </p:nvSpPr>
        <p:spPr>
          <a:xfrm>
            <a:off x="450850" y="1658922"/>
            <a:ext cx="7322967" cy="384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8255" lvl="0" marL="393265" marR="0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 un nuevo RDD eliminando duplicados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4"/>
          <p:cNvSpPr txBox="1"/>
          <p:nvPr/>
        </p:nvSpPr>
        <p:spPr>
          <a:xfrm>
            <a:off x="1142959" y="5622611"/>
            <a:ext cx="8019270" cy="384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8255" lvl="0" marL="393265" marR="0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Resultado: [1,1,2,2,5] 🡪 [1, 2, 5]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4"/>
          <p:cNvSpPr txBox="1"/>
          <p:nvPr/>
        </p:nvSpPr>
        <p:spPr>
          <a:xfrm>
            <a:off x="835682" y="2659054"/>
            <a:ext cx="9190260" cy="1949371"/>
          </a:xfrm>
          <a:prstGeom prst="rect">
            <a:avLst/>
          </a:prstGeom>
          <a:solidFill>
            <a:srgbClr val="D9D9D9"/>
          </a:solidFill>
          <a:ln cap="flat" cmpd="sng" w="12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500">
            <a:spAutoFit/>
          </a:bodyPr>
          <a:lstStyle/>
          <a:p>
            <a:pPr indent="0" lvl="0" marL="10732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numeros = sc.parallelize([1,1,2,2,5])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7322" marR="0" rtl="0" algn="l">
              <a:spcBef>
                <a:spcPts val="1513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unicos = numeros.distinct()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7322" marR="0" rtl="0" algn="l">
              <a:spcBef>
                <a:spcPts val="1513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unicos.collect()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5" name="Google Shape;665;p44"/>
          <p:cNvSpPr/>
          <p:nvPr/>
        </p:nvSpPr>
        <p:spPr>
          <a:xfrm>
            <a:off x="-81764" y="126518"/>
            <a:ext cx="699778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Transformación “distinct()”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5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671" name="Google Shape;671;p45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5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5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4" name="Google Shape;674;p45"/>
          <p:cNvSpPr txBox="1"/>
          <p:nvPr/>
        </p:nvSpPr>
        <p:spPr>
          <a:xfrm>
            <a:off x="260314" y="1015980"/>
            <a:ext cx="10744200" cy="2232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550">
            <a:spAutoFit/>
          </a:bodyPr>
          <a:lstStyle/>
          <a:p>
            <a:pPr indent="-378255" lvl="0" marL="393265" marR="0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18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Devuelve una muestra del RDD de entrada, con o sin reemplazamiento.</a:t>
            </a:r>
            <a:endParaRPr/>
          </a:p>
          <a:p>
            <a:pPr indent="-378255" lvl="0" marL="393265" marR="1422210" rtl="0" algn="l">
              <a:lnSpc>
                <a:spcPct val="117208"/>
              </a:lnSpc>
              <a:spcBef>
                <a:spcPts val="863"/>
              </a:spcBef>
              <a:spcAft>
                <a:spcPts val="0"/>
              </a:spcAft>
              <a:buClr>
                <a:srgbClr val="89B833"/>
              </a:buClr>
              <a:buSzPts val="1418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primer parámetro indica si hay reemplazamiento</a:t>
            </a:r>
            <a:endParaRPr/>
          </a:p>
          <a:p>
            <a:pPr indent="-378255" lvl="0" marL="393265" marR="1422210" rtl="0" algn="l">
              <a:lnSpc>
                <a:spcPct val="117208"/>
              </a:lnSpc>
              <a:spcBef>
                <a:spcPts val="863"/>
              </a:spcBef>
              <a:spcAft>
                <a:spcPts val="0"/>
              </a:spcAft>
              <a:buClr>
                <a:srgbClr val="89B833"/>
              </a:buClr>
              <a:buSzPts val="1418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segundo parámetro indica la proporción (entre 0 y 1) de datos </a:t>
            </a:r>
            <a:r>
              <a:rPr b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aproximados</a:t>
            </a: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 se seleccionan.</a:t>
            </a:r>
            <a:endParaRPr/>
          </a:p>
          <a:p>
            <a:pPr indent="-288201" lvl="0" marL="393265" marR="1422210" rtl="0" algn="l">
              <a:lnSpc>
                <a:spcPct val="117208"/>
              </a:lnSpc>
              <a:spcBef>
                <a:spcPts val="863"/>
              </a:spcBef>
              <a:spcAft>
                <a:spcPts val="0"/>
              </a:spcAft>
              <a:buClr>
                <a:srgbClr val="89B833"/>
              </a:buClr>
              <a:buSzPts val="1418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5"/>
          <p:cNvSpPr txBox="1"/>
          <p:nvPr/>
        </p:nvSpPr>
        <p:spPr>
          <a:xfrm>
            <a:off x="813580" y="5185663"/>
            <a:ext cx="9100983" cy="1676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4550">
            <a:spAutoFit/>
          </a:bodyPr>
          <a:lstStyle/>
          <a:p>
            <a:pPr indent="-378255" lvl="0" marL="393265" marR="0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18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 -&gt; </a:t>
            </a:r>
            <a:r>
              <a:rPr b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[1,4,6,9] (aleatorio)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8255" lvl="0" marL="393265" marR="0" rtl="0" algn="l">
              <a:spcBef>
                <a:spcPts val="632"/>
              </a:spcBef>
              <a:spcAft>
                <a:spcPts val="0"/>
              </a:spcAft>
              <a:buClr>
                <a:srgbClr val="89B833"/>
              </a:buClr>
              <a:buSzPts val="1418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 ejecución da un resultado distinto</a:t>
            </a:r>
            <a:endParaRPr/>
          </a:p>
          <a:p>
            <a:pPr indent="-378255" lvl="0" marL="393265" marR="6004" rtl="0" algn="l">
              <a:lnSpc>
                <a:spcPct val="88300"/>
              </a:lnSpc>
              <a:spcBef>
                <a:spcPts val="875"/>
              </a:spcBef>
              <a:spcAft>
                <a:spcPts val="0"/>
              </a:spcAft>
              <a:buClr>
                <a:srgbClr val="89B833"/>
              </a:buClr>
              <a:buSzPts val="1418"/>
              <a:buFont typeface="Noto Sans Symbols"/>
              <a:buChar char="⮚"/>
            </a:pPr>
            <a:r>
              <a:rPr b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útil cuando hay un número de datos demasiado elevado, en tareas de prueba o depuración.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5"/>
          <p:cNvSpPr txBox="1"/>
          <p:nvPr/>
        </p:nvSpPr>
        <p:spPr>
          <a:xfrm>
            <a:off x="302244" y="3187700"/>
            <a:ext cx="10054605" cy="1387678"/>
          </a:xfrm>
          <a:prstGeom prst="rect">
            <a:avLst/>
          </a:prstGeom>
          <a:solidFill>
            <a:srgbClr val="D9D9D9"/>
          </a:solidFill>
          <a:ln cap="flat" cmpd="sng" w="12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500">
            <a:spAutoFit/>
          </a:bodyPr>
          <a:lstStyle/>
          <a:p>
            <a:pPr indent="0" lvl="0" marL="10732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numeros = sc.parallelize([1,2,3,4,5,6,7,8,9,10])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7322" marR="0" rtl="0" algn="l">
              <a:spcBef>
                <a:spcPts val="1513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muestra = numeros.sample(False, 0.5)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7" name="Google Shape;677;p45"/>
          <p:cNvSpPr/>
          <p:nvPr/>
        </p:nvSpPr>
        <p:spPr>
          <a:xfrm>
            <a:off x="-81764" y="126518"/>
            <a:ext cx="699778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Transformación “sample()”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6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683" name="Google Shape;683;p46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6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46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6" name="Google Shape;686;p46"/>
          <p:cNvSpPr txBox="1"/>
          <p:nvPr/>
        </p:nvSpPr>
        <p:spPr>
          <a:xfrm>
            <a:off x="321917" y="1672290"/>
            <a:ext cx="4015361" cy="384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8255" lvl="0" marL="393265" marR="0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Une dos RDDs en uno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46"/>
          <p:cNvSpPr txBox="1"/>
          <p:nvPr/>
        </p:nvSpPr>
        <p:spPr>
          <a:xfrm>
            <a:off x="623080" y="5661799"/>
            <a:ext cx="8628869" cy="384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-378255" lvl="0" marL="393265" marR="0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Resultado: 🡪 [2, 4, 6, 8, 10, 1, 3, 5, 7, 9]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46"/>
          <p:cNvSpPr txBox="1"/>
          <p:nvPr/>
        </p:nvSpPr>
        <p:spPr>
          <a:xfrm>
            <a:off x="813580" y="2612353"/>
            <a:ext cx="8247870" cy="2105824"/>
          </a:xfrm>
          <a:prstGeom prst="rect">
            <a:avLst/>
          </a:prstGeom>
          <a:solidFill>
            <a:srgbClr val="D9D9D9"/>
          </a:solidFill>
          <a:ln cap="flat" cmpd="sng" w="129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25500">
            <a:spAutoFit/>
          </a:bodyPr>
          <a:lstStyle/>
          <a:p>
            <a:pPr indent="0" lvl="0" marL="107322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pares = sc.parallelize([2,4,6,8,10])</a:t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7322" marR="0" rtl="0" algn="l">
              <a:spcBef>
                <a:spcPts val="827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impares = sc.parallelize([1,3,5,7,9])</a:t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7322" marR="0" rtl="0" algn="l">
              <a:spcBef>
                <a:spcPts val="1513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numeros = pares.union(impares)</a:t>
            </a:r>
            <a:endParaRPr sz="2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9" name="Google Shape;689;p46"/>
          <p:cNvSpPr/>
          <p:nvPr/>
        </p:nvSpPr>
        <p:spPr>
          <a:xfrm>
            <a:off x="-81764" y="126518"/>
            <a:ext cx="699778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Transformación “union()”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7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695" name="Google Shape;695;p47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7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7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98" name="Google Shape;698;p47"/>
          <p:cNvGrpSpPr/>
          <p:nvPr/>
        </p:nvGrpSpPr>
        <p:grpSpPr>
          <a:xfrm>
            <a:off x="272762" y="4645503"/>
            <a:ext cx="3573446" cy="1490862"/>
            <a:chOff x="200025" y="3292221"/>
            <a:chExt cx="3023362" cy="1261364"/>
          </a:xfrm>
        </p:grpSpPr>
        <p:sp>
          <p:nvSpPr>
            <p:cNvPr id="699" name="Google Shape;699;p47"/>
            <p:cNvSpPr/>
            <p:nvPr/>
          </p:nvSpPr>
          <p:spPr>
            <a:xfrm>
              <a:off x="200025" y="3545205"/>
              <a:ext cx="1224915" cy="1008380"/>
            </a:xfrm>
            <a:custGeom>
              <a:rect b="b" l="l" r="r" t="t"/>
              <a:pathLst>
                <a:path extrusionOk="0" h="1008379" w="1224915">
                  <a:moveTo>
                    <a:pt x="1056513" y="0"/>
                  </a:moveTo>
                  <a:lnTo>
                    <a:pt x="168021" y="0"/>
                  </a:lnTo>
                  <a:lnTo>
                    <a:pt x="123353" y="5998"/>
                  </a:lnTo>
                  <a:lnTo>
                    <a:pt x="83216" y="22930"/>
                  </a:lnTo>
                  <a:lnTo>
                    <a:pt x="49210" y="49196"/>
                  </a:lnTo>
                  <a:lnTo>
                    <a:pt x="22939" y="83199"/>
                  </a:lnTo>
                  <a:lnTo>
                    <a:pt x="6001" y="123339"/>
                  </a:lnTo>
                  <a:lnTo>
                    <a:pt x="0" y="168021"/>
                  </a:lnTo>
                  <a:lnTo>
                    <a:pt x="0" y="840105"/>
                  </a:lnTo>
                  <a:lnTo>
                    <a:pt x="6001" y="884772"/>
                  </a:lnTo>
                  <a:lnTo>
                    <a:pt x="22939" y="924909"/>
                  </a:lnTo>
                  <a:lnTo>
                    <a:pt x="49210" y="958915"/>
                  </a:lnTo>
                  <a:lnTo>
                    <a:pt x="83216" y="985186"/>
                  </a:lnTo>
                  <a:lnTo>
                    <a:pt x="123353" y="1002124"/>
                  </a:lnTo>
                  <a:lnTo>
                    <a:pt x="168021" y="1008126"/>
                  </a:lnTo>
                  <a:lnTo>
                    <a:pt x="1056513" y="1008126"/>
                  </a:lnTo>
                  <a:lnTo>
                    <a:pt x="1101194" y="1002124"/>
                  </a:lnTo>
                  <a:lnTo>
                    <a:pt x="1141334" y="985186"/>
                  </a:lnTo>
                  <a:lnTo>
                    <a:pt x="1175337" y="958915"/>
                  </a:lnTo>
                  <a:lnTo>
                    <a:pt x="1201603" y="924909"/>
                  </a:lnTo>
                  <a:lnTo>
                    <a:pt x="1218535" y="884772"/>
                  </a:lnTo>
                  <a:lnTo>
                    <a:pt x="1224534" y="840105"/>
                  </a:lnTo>
                  <a:lnTo>
                    <a:pt x="1224534" y="168021"/>
                  </a:lnTo>
                  <a:lnTo>
                    <a:pt x="1218535" y="123339"/>
                  </a:lnTo>
                  <a:lnTo>
                    <a:pt x="1201603" y="83199"/>
                  </a:lnTo>
                  <a:lnTo>
                    <a:pt x="1175337" y="49196"/>
                  </a:lnTo>
                  <a:lnTo>
                    <a:pt x="1141334" y="22930"/>
                  </a:lnTo>
                  <a:lnTo>
                    <a:pt x="1101194" y="5998"/>
                  </a:lnTo>
                  <a:lnTo>
                    <a:pt x="1056513" y="0"/>
                  </a:lnTo>
                  <a:close/>
                </a:path>
              </a:pathLst>
            </a:custGeom>
            <a:solidFill>
              <a:srgbClr val="539E3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200025" y="3545205"/>
              <a:ext cx="1224915" cy="1008380"/>
            </a:xfrm>
            <a:custGeom>
              <a:rect b="b" l="l" r="r" t="t"/>
              <a:pathLst>
                <a:path extrusionOk="0" h="1008379" w="1224915">
                  <a:moveTo>
                    <a:pt x="0" y="168021"/>
                  </a:moveTo>
                  <a:lnTo>
                    <a:pt x="6001" y="123339"/>
                  </a:lnTo>
                  <a:lnTo>
                    <a:pt x="22939" y="83199"/>
                  </a:lnTo>
                  <a:lnTo>
                    <a:pt x="49210" y="49196"/>
                  </a:lnTo>
                  <a:lnTo>
                    <a:pt x="83216" y="22930"/>
                  </a:lnTo>
                  <a:lnTo>
                    <a:pt x="123353" y="5998"/>
                  </a:lnTo>
                  <a:lnTo>
                    <a:pt x="168021" y="0"/>
                  </a:lnTo>
                  <a:lnTo>
                    <a:pt x="1056513" y="0"/>
                  </a:lnTo>
                  <a:lnTo>
                    <a:pt x="1101194" y="5998"/>
                  </a:lnTo>
                  <a:lnTo>
                    <a:pt x="1141334" y="22930"/>
                  </a:lnTo>
                  <a:lnTo>
                    <a:pt x="1175337" y="49196"/>
                  </a:lnTo>
                  <a:lnTo>
                    <a:pt x="1201603" y="83199"/>
                  </a:lnTo>
                  <a:lnTo>
                    <a:pt x="1218535" y="123339"/>
                  </a:lnTo>
                  <a:lnTo>
                    <a:pt x="1224534" y="168021"/>
                  </a:lnTo>
                  <a:lnTo>
                    <a:pt x="1224534" y="840105"/>
                  </a:lnTo>
                  <a:lnTo>
                    <a:pt x="1218535" y="884772"/>
                  </a:lnTo>
                  <a:lnTo>
                    <a:pt x="1201603" y="924909"/>
                  </a:lnTo>
                  <a:lnTo>
                    <a:pt x="1175337" y="958915"/>
                  </a:lnTo>
                  <a:lnTo>
                    <a:pt x="1141334" y="985186"/>
                  </a:lnTo>
                  <a:lnTo>
                    <a:pt x="1101194" y="1002124"/>
                  </a:lnTo>
                  <a:lnTo>
                    <a:pt x="1056513" y="1008126"/>
                  </a:lnTo>
                  <a:lnTo>
                    <a:pt x="168021" y="1008126"/>
                  </a:lnTo>
                  <a:lnTo>
                    <a:pt x="123353" y="1002124"/>
                  </a:lnTo>
                  <a:lnTo>
                    <a:pt x="83216" y="985186"/>
                  </a:lnTo>
                  <a:lnTo>
                    <a:pt x="49210" y="958915"/>
                  </a:lnTo>
                  <a:lnTo>
                    <a:pt x="22939" y="924909"/>
                  </a:lnTo>
                  <a:lnTo>
                    <a:pt x="6001" y="884772"/>
                  </a:lnTo>
                  <a:lnTo>
                    <a:pt x="0" y="840105"/>
                  </a:lnTo>
                  <a:lnTo>
                    <a:pt x="0" y="168021"/>
                  </a:lnTo>
                  <a:close/>
                </a:path>
              </a:pathLst>
            </a:custGeom>
            <a:noFill/>
            <a:ln cap="flat" cmpd="sng" w="19050">
              <a:solidFill>
                <a:srgbClr val="3A73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1450213" y="3404489"/>
              <a:ext cx="490855" cy="342900"/>
            </a:xfrm>
            <a:custGeom>
              <a:rect b="b" l="l" r="r" t="t"/>
              <a:pathLst>
                <a:path extrusionOk="0" h="342900" w="490855">
                  <a:moveTo>
                    <a:pt x="300481" y="0"/>
                  </a:moveTo>
                  <a:lnTo>
                    <a:pt x="329438" y="65912"/>
                  </a:lnTo>
                  <a:lnTo>
                    <a:pt x="0" y="211074"/>
                  </a:lnTo>
                  <a:lnTo>
                    <a:pt x="58039" y="342900"/>
                  </a:lnTo>
                  <a:lnTo>
                    <a:pt x="387476" y="197739"/>
                  </a:lnTo>
                  <a:lnTo>
                    <a:pt x="416560" y="263652"/>
                  </a:lnTo>
                  <a:lnTo>
                    <a:pt x="490347" y="73787"/>
                  </a:lnTo>
                  <a:lnTo>
                    <a:pt x="300481" y="0"/>
                  </a:lnTo>
                  <a:close/>
                </a:path>
              </a:pathLst>
            </a:custGeom>
            <a:solidFill>
              <a:srgbClr val="539E3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1450213" y="3404489"/>
              <a:ext cx="490855" cy="342900"/>
            </a:xfrm>
            <a:custGeom>
              <a:rect b="b" l="l" r="r" t="t"/>
              <a:pathLst>
                <a:path extrusionOk="0" h="342900" w="490855">
                  <a:moveTo>
                    <a:pt x="0" y="211074"/>
                  </a:moveTo>
                  <a:lnTo>
                    <a:pt x="329438" y="65912"/>
                  </a:lnTo>
                  <a:lnTo>
                    <a:pt x="300481" y="0"/>
                  </a:lnTo>
                  <a:lnTo>
                    <a:pt x="490347" y="73787"/>
                  </a:lnTo>
                  <a:lnTo>
                    <a:pt x="416560" y="263652"/>
                  </a:lnTo>
                  <a:lnTo>
                    <a:pt x="387476" y="197739"/>
                  </a:lnTo>
                  <a:lnTo>
                    <a:pt x="58039" y="342900"/>
                  </a:lnTo>
                  <a:lnTo>
                    <a:pt x="0" y="211074"/>
                  </a:lnTo>
                </a:path>
              </a:pathLst>
            </a:custGeom>
            <a:noFill/>
            <a:ln cap="flat" cmpd="sng" w="19050">
              <a:solidFill>
                <a:srgbClr val="3A73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47"/>
            <p:cNvSpPr/>
            <p:nvPr/>
          </p:nvSpPr>
          <p:spPr>
            <a:xfrm>
              <a:off x="1999107" y="3292221"/>
              <a:ext cx="1224280" cy="547370"/>
            </a:xfrm>
            <a:custGeom>
              <a:rect b="b" l="l" r="r" t="t"/>
              <a:pathLst>
                <a:path extrusionOk="0" h="547370" w="1224280">
                  <a:moveTo>
                    <a:pt x="1132586" y="0"/>
                  </a:moveTo>
                  <a:lnTo>
                    <a:pt x="91186" y="0"/>
                  </a:lnTo>
                  <a:lnTo>
                    <a:pt x="55667" y="7157"/>
                  </a:lnTo>
                  <a:lnTo>
                    <a:pt x="26685" y="26685"/>
                  </a:lnTo>
                  <a:lnTo>
                    <a:pt x="7157" y="55667"/>
                  </a:lnTo>
                  <a:lnTo>
                    <a:pt x="0" y="91185"/>
                  </a:lnTo>
                  <a:lnTo>
                    <a:pt x="0" y="455929"/>
                  </a:lnTo>
                  <a:lnTo>
                    <a:pt x="7157" y="491448"/>
                  </a:lnTo>
                  <a:lnTo>
                    <a:pt x="26685" y="520430"/>
                  </a:lnTo>
                  <a:lnTo>
                    <a:pt x="55667" y="539958"/>
                  </a:lnTo>
                  <a:lnTo>
                    <a:pt x="91186" y="547115"/>
                  </a:lnTo>
                  <a:lnTo>
                    <a:pt x="1132586" y="547115"/>
                  </a:lnTo>
                  <a:lnTo>
                    <a:pt x="1168104" y="539958"/>
                  </a:lnTo>
                  <a:lnTo>
                    <a:pt x="1197086" y="520430"/>
                  </a:lnTo>
                  <a:lnTo>
                    <a:pt x="1216614" y="491448"/>
                  </a:lnTo>
                  <a:lnTo>
                    <a:pt x="1223772" y="455929"/>
                  </a:lnTo>
                  <a:lnTo>
                    <a:pt x="1223772" y="91185"/>
                  </a:lnTo>
                  <a:lnTo>
                    <a:pt x="1216614" y="55667"/>
                  </a:lnTo>
                  <a:lnTo>
                    <a:pt x="1197086" y="26685"/>
                  </a:lnTo>
                  <a:lnTo>
                    <a:pt x="1168104" y="7157"/>
                  </a:lnTo>
                  <a:lnTo>
                    <a:pt x="1132586" y="0"/>
                  </a:lnTo>
                  <a:close/>
                </a:path>
              </a:pathLst>
            </a:custGeom>
            <a:solidFill>
              <a:srgbClr val="539E3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7"/>
            <p:cNvSpPr/>
            <p:nvPr/>
          </p:nvSpPr>
          <p:spPr>
            <a:xfrm>
              <a:off x="1999107" y="3292221"/>
              <a:ext cx="1224280" cy="547370"/>
            </a:xfrm>
            <a:custGeom>
              <a:rect b="b" l="l" r="r" t="t"/>
              <a:pathLst>
                <a:path extrusionOk="0" h="547370" w="1224280">
                  <a:moveTo>
                    <a:pt x="0" y="91185"/>
                  </a:moveTo>
                  <a:lnTo>
                    <a:pt x="7157" y="55667"/>
                  </a:lnTo>
                  <a:lnTo>
                    <a:pt x="26685" y="26685"/>
                  </a:lnTo>
                  <a:lnTo>
                    <a:pt x="55667" y="7157"/>
                  </a:lnTo>
                  <a:lnTo>
                    <a:pt x="91186" y="0"/>
                  </a:lnTo>
                  <a:lnTo>
                    <a:pt x="1132586" y="0"/>
                  </a:lnTo>
                  <a:lnTo>
                    <a:pt x="1168104" y="7157"/>
                  </a:lnTo>
                  <a:lnTo>
                    <a:pt x="1197086" y="26685"/>
                  </a:lnTo>
                  <a:lnTo>
                    <a:pt x="1216614" y="55667"/>
                  </a:lnTo>
                  <a:lnTo>
                    <a:pt x="1223772" y="91185"/>
                  </a:lnTo>
                  <a:lnTo>
                    <a:pt x="1223772" y="455929"/>
                  </a:lnTo>
                  <a:lnTo>
                    <a:pt x="1216614" y="491448"/>
                  </a:lnTo>
                  <a:lnTo>
                    <a:pt x="1197086" y="520430"/>
                  </a:lnTo>
                  <a:lnTo>
                    <a:pt x="1168104" y="539958"/>
                  </a:lnTo>
                  <a:lnTo>
                    <a:pt x="1132586" y="547115"/>
                  </a:lnTo>
                  <a:lnTo>
                    <a:pt x="91186" y="547115"/>
                  </a:lnTo>
                  <a:lnTo>
                    <a:pt x="55667" y="539958"/>
                  </a:lnTo>
                  <a:lnTo>
                    <a:pt x="26685" y="520430"/>
                  </a:lnTo>
                  <a:lnTo>
                    <a:pt x="7157" y="491448"/>
                  </a:lnTo>
                  <a:lnTo>
                    <a:pt x="0" y="455929"/>
                  </a:lnTo>
                  <a:lnTo>
                    <a:pt x="0" y="91185"/>
                  </a:lnTo>
                  <a:close/>
                </a:path>
              </a:pathLst>
            </a:custGeom>
            <a:noFill/>
            <a:ln cap="flat" cmpd="sng" w="19050">
              <a:solidFill>
                <a:srgbClr val="3A73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5" name="Google Shape;705;p47"/>
          <p:cNvSpPr/>
          <p:nvPr/>
        </p:nvSpPr>
        <p:spPr>
          <a:xfrm>
            <a:off x="127048" y="1224709"/>
            <a:ext cx="10553622" cy="2528456"/>
          </a:xfrm>
          <a:custGeom>
            <a:rect b="b" l="l" r="r" t="t"/>
            <a:pathLst>
              <a:path extrusionOk="0" h="2139315" w="8929370">
                <a:moveTo>
                  <a:pt x="8929116" y="0"/>
                </a:moveTo>
                <a:lnTo>
                  <a:pt x="0" y="0"/>
                </a:lnTo>
                <a:lnTo>
                  <a:pt x="0" y="2138934"/>
                </a:lnTo>
                <a:lnTo>
                  <a:pt x="8929116" y="2138934"/>
                </a:lnTo>
                <a:lnTo>
                  <a:pt x="8929116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log = sc.parallelize(['E: e21', 'I: i11', 'W: w12', 'I: i11', 'W: w13', 'E: e45’])</a:t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info = log.filter(lambda elemento: elemento[0]==‘I’)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error = log.filter(lambda elemento: elemento[0]==‘E’)</a:t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inferr = info.union(error)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47"/>
          <p:cNvSpPr/>
          <p:nvPr/>
        </p:nvSpPr>
        <p:spPr>
          <a:xfrm>
            <a:off x="6209324" y="5401738"/>
            <a:ext cx="379771" cy="90815"/>
          </a:xfrm>
          <a:custGeom>
            <a:rect b="b" l="l" r="r" t="t"/>
            <a:pathLst>
              <a:path extrusionOk="0" h="76835" w="321310">
                <a:moveTo>
                  <a:pt x="310913" y="31483"/>
                </a:moveTo>
                <a:lnTo>
                  <a:pt x="257555" y="31483"/>
                </a:lnTo>
                <a:lnTo>
                  <a:pt x="257809" y="44183"/>
                </a:lnTo>
                <a:lnTo>
                  <a:pt x="245131" y="44485"/>
                </a:lnTo>
                <a:lnTo>
                  <a:pt x="245871" y="76225"/>
                </a:lnTo>
                <a:lnTo>
                  <a:pt x="321182" y="36321"/>
                </a:lnTo>
                <a:lnTo>
                  <a:pt x="310913" y="31483"/>
                </a:lnTo>
                <a:close/>
              </a:path>
              <a:path extrusionOk="0" h="76835" w="321310">
                <a:moveTo>
                  <a:pt x="244835" y="31786"/>
                </a:moveTo>
                <a:lnTo>
                  <a:pt x="0" y="37630"/>
                </a:lnTo>
                <a:lnTo>
                  <a:pt x="253" y="50317"/>
                </a:lnTo>
                <a:lnTo>
                  <a:pt x="245131" y="44485"/>
                </a:lnTo>
                <a:lnTo>
                  <a:pt x="244835" y="31786"/>
                </a:lnTo>
                <a:close/>
              </a:path>
              <a:path extrusionOk="0" h="76835" w="321310">
                <a:moveTo>
                  <a:pt x="257555" y="31483"/>
                </a:moveTo>
                <a:lnTo>
                  <a:pt x="244835" y="31786"/>
                </a:lnTo>
                <a:lnTo>
                  <a:pt x="245131" y="44485"/>
                </a:lnTo>
                <a:lnTo>
                  <a:pt x="257809" y="44183"/>
                </a:lnTo>
                <a:lnTo>
                  <a:pt x="257555" y="31483"/>
                </a:lnTo>
                <a:close/>
              </a:path>
              <a:path extrusionOk="0" h="76835" w="321310">
                <a:moveTo>
                  <a:pt x="244093" y="0"/>
                </a:moveTo>
                <a:lnTo>
                  <a:pt x="244835" y="31786"/>
                </a:lnTo>
                <a:lnTo>
                  <a:pt x="257555" y="31483"/>
                </a:lnTo>
                <a:lnTo>
                  <a:pt x="310913" y="31483"/>
                </a:lnTo>
                <a:lnTo>
                  <a:pt x="244093" y="0"/>
                </a:lnTo>
                <a:close/>
              </a:path>
            </a:pathLst>
          </a:custGeom>
          <a:solidFill>
            <a:srgbClr val="539E3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47"/>
          <p:cNvSpPr txBox="1"/>
          <p:nvPr/>
        </p:nvSpPr>
        <p:spPr>
          <a:xfrm>
            <a:off x="6872795" y="5267693"/>
            <a:ext cx="3728657" cy="342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0">
            <a:spAutoFit/>
          </a:bodyPr>
          <a:lstStyle/>
          <a:p>
            <a:pPr indent="0" lvl="0" marL="150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['I: i11', 'I: i11', 'E: e21', 'E: e45']</a:t>
            </a:r>
            <a:endParaRPr sz="212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7"/>
          <p:cNvSpPr txBox="1"/>
          <p:nvPr/>
        </p:nvSpPr>
        <p:spPr>
          <a:xfrm>
            <a:off x="390278" y="4516638"/>
            <a:ext cx="1168581" cy="1245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9100">
            <a:spAutoFit/>
          </a:bodyPr>
          <a:lstStyle/>
          <a:p>
            <a:pPr indent="0" lvl="0" marL="150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RDD: log</a:t>
            </a:r>
            <a:endParaRPr/>
          </a:p>
          <a:p>
            <a:pPr indent="0" lvl="0" marL="51033" marR="0" rtl="0" algn="ctr">
              <a:spcBef>
                <a:spcPts val="751"/>
              </a:spcBef>
              <a:spcAft>
                <a:spcPts val="0"/>
              </a:spcAft>
              <a:buNone/>
            </a:pPr>
            <a:r>
              <a:rPr b="1" lang="es-ES" sz="1418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['E: e21',</a:t>
            </a:r>
            <a:endParaRPr sz="1418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0284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18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'I: i11',</a:t>
            </a:r>
            <a:endParaRPr sz="1418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1785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418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...]</a:t>
            </a:r>
            <a:endParaRPr sz="1418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9" name="Google Shape;709;p47"/>
          <p:cNvSpPr txBox="1"/>
          <p:nvPr/>
        </p:nvSpPr>
        <p:spPr>
          <a:xfrm>
            <a:off x="2479466" y="4200733"/>
            <a:ext cx="1201606" cy="1000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5600">
            <a:spAutoFit/>
          </a:bodyPr>
          <a:lstStyle/>
          <a:p>
            <a:pPr indent="0" lvl="0" marL="150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RDD: info</a:t>
            </a:r>
            <a:endParaRPr sz="212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71683" lvl="0" marL="189878" marR="21765" rtl="0" algn="l">
              <a:spcBef>
                <a:spcPts val="686"/>
              </a:spcBef>
              <a:spcAft>
                <a:spcPts val="0"/>
              </a:spcAft>
              <a:buNone/>
            </a:pPr>
            <a:r>
              <a:rPr b="1" lang="es-ES" sz="1418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['I:  i11',...]</a:t>
            </a:r>
            <a:endParaRPr sz="1418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710" name="Google Shape;710;p47"/>
          <p:cNvGrpSpPr/>
          <p:nvPr/>
        </p:nvGrpSpPr>
        <p:grpSpPr>
          <a:xfrm>
            <a:off x="3914039" y="5220410"/>
            <a:ext cx="2171746" cy="872767"/>
            <a:chOff x="3311525" y="3711321"/>
            <a:chExt cx="1837435" cy="738416"/>
          </a:xfrm>
        </p:grpSpPr>
        <p:sp>
          <p:nvSpPr>
            <p:cNvPr id="711" name="Google Shape;711;p47"/>
            <p:cNvSpPr/>
            <p:nvPr/>
          </p:nvSpPr>
          <p:spPr>
            <a:xfrm>
              <a:off x="3311525" y="4106837"/>
              <a:ext cx="490855" cy="342900"/>
            </a:xfrm>
            <a:custGeom>
              <a:rect b="b" l="l" r="r" t="t"/>
              <a:pathLst>
                <a:path extrusionOk="0" h="342900" w="490854">
                  <a:moveTo>
                    <a:pt x="300482" y="0"/>
                  </a:moveTo>
                  <a:lnTo>
                    <a:pt x="329564" y="65900"/>
                  </a:lnTo>
                  <a:lnTo>
                    <a:pt x="0" y="211023"/>
                  </a:lnTo>
                  <a:lnTo>
                    <a:pt x="58038" y="342823"/>
                  </a:lnTo>
                  <a:lnTo>
                    <a:pt x="387603" y="197700"/>
                  </a:lnTo>
                  <a:lnTo>
                    <a:pt x="416560" y="263588"/>
                  </a:lnTo>
                  <a:lnTo>
                    <a:pt x="490347" y="73748"/>
                  </a:lnTo>
                  <a:lnTo>
                    <a:pt x="300482" y="0"/>
                  </a:lnTo>
                  <a:close/>
                </a:path>
              </a:pathLst>
            </a:custGeom>
            <a:solidFill>
              <a:srgbClr val="539E3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3311525" y="4106837"/>
              <a:ext cx="490855" cy="342900"/>
            </a:xfrm>
            <a:custGeom>
              <a:rect b="b" l="l" r="r" t="t"/>
              <a:pathLst>
                <a:path extrusionOk="0" h="342900" w="490854">
                  <a:moveTo>
                    <a:pt x="0" y="211023"/>
                  </a:moveTo>
                  <a:lnTo>
                    <a:pt x="329564" y="65900"/>
                  </a:lnTo>
                  <a:lnTo>
                    <a:pt x="300482" y="0"/>
                  </a:lnTo>
                  <a:lnTo>
                    <a:pt x="490347" y="73748"/>
                  </a:lnTo>
                  <a:lnTo>
                    <a:pt x="416560" y="263588"/>
                  </a:lnTo>
                  <a:lnTo>
                    <a:pt x="387603" y="197700"/>
                  </a:lnTo>
                  <a:lnTo>
                    <a:pt x="58038" y="342823"/>
                  </a:lnTo>
                  <a:lnTo>
                    <a:pt x="0" y="211023"/>
                  </a:lnTo>
                  <a:close/>
                </a:path>
              </a:pathLst>
            </a:custGeom>
            <a:noFill/>
            <a:ln cap="flat" cmpd="sng" w="19025">
              <a:solidFill>
                <a:srgbClr val="3A73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3924680" y="3711321"/>
              <a:ext cx="1224280" cy="547370"/>
            </a:xfrm>
            <a:custGeom>
              <a:rect b="b" l="l" r="r" t="t"/>
              <a:pathLst>
                <a:path extrusionOk="0" h="547370" w="1224279">
                  <a:moveTo>
                    <a:pt x="1132586" y="0"/>
                  </a:moveTo>
                  <a:lnTo>
                    <a:pt x="91186" y="0"/>
                  </a:lnTo>
                  <a:lnTo>
                    <a:pt x="55667" y="7157"/>
                  </a:lnTo>
                  <a:lnTo>
                    <a:pt x="26685" y="26685"/>
                  </a:lnTo>
                  <a:lnTo>
                    <a:pt x="7157" y="55667"/>
                  </a:lnTo>
                  <a:lnTo>
                    <a:pt x="0" y="91185"/>
                  </a:lnTo>
                  <a:lnTo>
                    <a:pt x="0" y="455929"/>
                  </a:lnTo>
                  <a:lnTo>
                    <a:pt x="7157" y="491421"/>
                  </a:lnTo>
                  <a:lnTo>
                    <a:pt x="26685" y="520406"/>
                  </a:lnTo>
                  <a:lnTo>
                    <a:pt x="55667" y="539949"/>
                  </a:lnTo>
                  <a:lnTo>
                    <a:pt x="91186" y="547115"/>
                  </a:lnTo>
                  <a:lnTo>
                    <a:pt x="1132586" y="547115"/>
                  </a:lnTo>
                  <a:lnTo>
                    <a:pt x="1168104" y="539949"/>
                  </a:lnTo>
                  <a:lnTo>
                    <a:pt x="1197086" y="520406"/>
                  </a:lnTo>
                  <a:lnTo>
                    <a:pt x="1216614" y="491421"/>
                  </a:lnTo>
                  <a:lnTo>
                    <a:pt x="1223772" y="455929"/>
                  </a:lnTo>
                  <a:lnTo>
                    <a:pt x="1223772" y="91185"/>
                  </a:lnTo>
                  <a:lnTo>
                    <a:pt x="1216614" y="55667"/>
                  </a:lnTo>
                  <a:lnTo>
                    <a:pt x="1197086" y="26685"/>
                  </a:lnTo>
                  <a:lnTo>
                    <a:pt x="1168104" y="7157"/>
                  </a:lnTo>
                  <a:lnTo>
                    <a:pt x="1132586" y="0"/>
                  </a:lnTo>
                  <a:close/>
                </a:path>
              </a:pathLst>
            </a:custGeom>
            <a:solidFill>
              <a:srgbClr val="539E3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3924680" y="3711321"/>
              <a:ext cx="1224280" cy="547370"/>
            </a:xfrm>
            <a:custGeom>
              <a:rect b="b" l="l" r="r" t="t"/>
              <a:pathLst>
                <a:path extrusionOk="0" h="547370" w="1224279">
                  <a:moveTo>
                    <a:pt x="0" y="91185"/>
                  </a:moveTo>
                  <a:lnTo>
                    <a:pt x="7157" y="55667"/>
                  </a:lnTo>
                  <a:lnTo>
                    <a:pt x="26685" y="26685"/>
                  </a:lnTo>
                  <a:lnTo>
                    <a:pt x="55667" y="7157"/>
                  </a:lnTo>
                  <a:lnTo>
                    <a:pt x="91186" y="0"/>
                  </a:lnTo>
                  <a:lnTo>
                    <a:pt x="1132586" y="0"/>
                  </a:lnTo>
                  <a:lnTo>
                    <a:pt x="1168104" y="7157"/>
                  </a:lnTo>
                  <a:lnTo>
                    <a:pt x="1197086" y="26685"/>
                  </a:lnTo>
                  <a:lnTo>
                    <a:pt x="1216614" y="55667"/>
                  </a:lnTo>
                  <a:lnTo>
                    <a:pt x="1223772" y="91185"/>
                  </a:lnTo>
                  <a:lnTo>
                    <a:pt x="1223772" y="455929"/>
                  </a:lnTo>
                  <a:lnTo>
                    <a:pt x="1216614" y="491421"/>
                  </a:lnTo>
                  <a:lnTo>
                    <a:pt x="1197086" y="520406"/>
                  </a:lnTo>
                  <a:lnTo>
                    <a:pt x="1168104" y="539949"/>
                  </a:lnTo>
                  <a:lnTo>
                    <a:pt x="1132586" y="547115"/>
                  </a:lnTo>
                  <a:lnTo>
                    <a:pt x="91186" y="547115"/>
                  </a:lnTo>
                  <a:lnTo>
                    <a:pt x="55667" y="539949"/>
                  </a:lnTo>
                  <a:lnTo>
                    <a:pt x="26685" y="520406"/>
                  </a:lnTo>
                  <a:lnTo>
                    <a:pt x="7157" y="491421"/>
                  </a:lnTo>
                  <a:lnTo>
                    <a:pt x="0" y="455929"/>
                  </a:lnTo>
                  <a:lnTo>
                    <a:pt x="0" y="91185"/>
                  </a:lnTo>
                  <a:close/>
                </a:path>
              </a:pathLst>
            </a:custGeom>
            <a:noFill/>
            <a:ln cap="flat" cmpd="sng" w="19050">
              <a:solidFill>
                <a:srgbClr val="3A73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5" name="Google Shape;715;p47"/>
          <p:cNvGrpSpPr/>
          <p:nvPr/>
        </p:nvGrpSpPr>
        <p:grpSpPr>
          <a:xfrm>
            <a:off x="3912086" y="4864055"/>
            <a:ext cx="588419" cy="388026"/>
            <a:chOff x="3309873" y="3409822"/>
            <a:chExt cx="497840" cy="328295"/>
          </a:xfrm>
        </p:grpSpPr>
        <p:sp>
          <p:nvSpPr>
            <p:cNvPr id="716" name="Google Shape;716;p47"/>
            <p:cNvSpPr/>
            <p:nvPr/>
          </p:nvSpPr>
          <p:spPr>
            <a:xfrm>
              <a:off x="3309873" y="3409822"/>
              <a:ext cx="497840" cy="328295"/>
            </a:xfrm>
            <a:custGeom>
              <a:rect b="b" l="l" r="r" t="t"/>
              <a:pathLst>
                <a:path extrusionOk="0" h="328295" w="497839">
                  <a:moveTo>
                    <a:pt x="50291" y="0"/>
                  </a:moveTo>
                  <a:lnTo>
                    <a:pt x="0" y="135000"/>
                  </a:lnTo>
                  <a:lnTo>
                    <a:pt x="337438" y="260603"/>
                  </a:lnTo>
                  <a:lnTo>
                    <a:pt x="312292" y="328040"/>
                  </a:lnTo>
                  <a:lnTo>
                    <a:pt x="497459" y="243331"/>
                  </a:lnTo>
                  <a:lnTo>
                    <a:pt x="412750" y="58165"/>
                  </a:lnTo>
                  <a:lnTo>
                    <a:pt x="387730" y="125602"/>
                  </a:lnTo>
                  <a:lnTo>
                    <a:pt x="50291" y="0"/>
                  </a:lnTo>
                  <a:close/>
                </a:path>
              </a:pathLst>
            </a:custGeom>
            <a:solidFill>
              <a:srgbClr val="539E3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47"/>
            <p:cNvSpPr/>
            <p:nvPr/>
          </p:nvSpPr>
          <p:spPr>
            <a:xfrm>
              <a:off x="3309873" y="3409822"/>
              <a:ext cx="497840" cy="328295"/>
            </a:xfrm>
            <a:custGeom>
              <a:rect b="b" l="l" r="r" t="t"/>
              <a:pathLst>
                <a:path extrusionOk="0" h="328295" w="497839">
                  <a:moveTo>
                    <a:pt x="50291" y="0"/>
                  </a:moveTo>
                  <a:lnTo>
                    <a:pt x="387730" y="125602"/>
                  </a:lnTo>
                  <a:lnTo>
                    <a:pt x="412750" y="58165"/>
                  </a:lnTo>
                  <a:lnTo>
                    <a:pt x="497459" y="243331"/>
                  </a:lnTo>
                  <a:lnTo>
                    <a:pt x="312292" y="328040"/>
                  </a:lnTo>
                  <a:lnTo>
                    <a:pt x="337438" y="260603"/>
                  </a:lnTo>
                  <a:lnTo>
                    <a:pt x="0" y="135000"/>
                  </a:lnTo>
                  <a:lnTo>
                    <a:pt x="50291" y="0"/>
                  </a:lnTo>
                </a:path>
              </a:pathLst>
            </a:custGeom>
            <a:noFill/>
            <a:ln cap="flat" cmpd="sng" w="19025">
              <a:solidFill>
                <a:srgbClr val="3A73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8" name="Google Shape;718;p47"/>
          <p:cNvGrpSpPr/>
          <p:nvPr/>
        </p:nvGrpSpPr>
        <p:grpSpPr>
          <a:xfrm>
            <a:off x="1688704" y="5740560"/>
            <a:ext cx="2099395" cy="687008"/>
            <a:chOff x="1428750" y="4151401"/>
            <a:chExt cx="1776221" cy="581253"/>
          </a:xfrm>
        </p:grpSpPr>
        <p:sp>
          <p:nvSpPr>
            <p:cNvPr id="719" name="Google Shape;719;p47"/>
            <p:cNvSpPr/>
            <p:nvPr/>
          </p:nvSpPr>
          <p:spPr>
            <a:xfrm>
              <a:off x="1428750" y="4151401"/>
              <a:ext cx="497840" cy="328295"/>
            </a:xfrm>
            <a:custGeom>
              <a:rect b="b" l="l" r="r" t="t"/>
              <a:pathLst>
                <a:path extrusionOk="0" h="328295" w="497839">
                  <a:moveTo>
                    <a:pt x="50291" y="0"/>
                  </a:moveTo>
                  <a:lnTo>
                    <a:pt x="0" y="134962"/>
                  </a:lnTo>
                  <a:lnTo>
                    <a:pt x="337438" y="260591"/>
                  </a:lnTo>
                  <a:lnTo>
                    <a:pt x="312293" y="328079"/>
                  </a:lnTo>
                  <a:lnTo>
                    <a:pt x="497586" y="243357"/>
                  </a:lnTo>
                  <a:lnTo>
                    <a:pt x="412750" y="58140"/>
                  </a:lnTo>
                  <a:lnTo>
                    <a:pt x="387731" y="125628"/>
                  </a:lnTo>
                  <a:lnTo>
                    <a:pt x="50291" y="0"/>
                  </a:lnTo>
                  <a:close/>
                </a:path>
              </a:pathLst>
            </a:custGeom>
            <a:solidFill>
              <a:srgbClr val="539E3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1428750" y="4151401"/>
              <a:ext cx="497840" cy="328295"/>
            </a:xfrm>
            <a:custGeom>
              <a:rect b="b" l="l" r="r" t="t"/>
              <a:pathLst>
                <a:path extrusionOk="0" h="328295" w="497839">
                  <a:moveTo>
                    <a:pt x="50291" y="0"/>
                  </a:moveTo>
                  <a:lnTo>
                    <a:pt x="387731" y="125628"/>
                  </a:lnTo>
                  <a:lnTo>
                    <a:pt x="412750" y="58140"/>
                  </a:lnTo>
                  <a:lnTo>
                    <a:pt x="497586" y="243357"/>
                  </a:lnTo>
                  <a:lnTo>
                    <a:pt x="312293" y="328079"/>
                  </a:lnTo>
                  <a:lnTo>
                    <a:pt x="337438" y="260591"/>
                  </a:lnTo>
                  <a:lnTo>
                    <a:pt x="0" y="134962"/>
                  </a:lnTo>
                  <a:lnTo>
                    <a:pt x="50291" y="0"/>
                  </a:lnTo>
                </a:path>
              </a:pathLst>
            </a:custGeom>
            <a:noFill/>
            <a:ln cap="flat" cmpd="sng" w="19050">
              <a:solidFill>
                <a:srgbClr val="3A73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1980056" y="4185284"/>
              <a:ext cx="1224915" cy="547370"/>
            </a:xfrm>
            <a:custGeom>
              <a:rect b="b" l="l" r="r" t="t"/>
              <a:pathLst>
                <a:path extrusionOk="0" h="547370" w="1224914">
                  <a:moveTo>
                    <a:pt x="1133348" y="0"/>
                  </a:moveTo>
                  <a:lnTo>
                    <a:pt x="91186" y="0"/>
                  </a:lnTo>
                  <a:lnTo>
                    <a:pt x="55667" y="7166"/>
                  </a:lnTo>
                  <a:lnTo>
                    <a:pt x="26685" y="26709"/>
                  </a:lnTo>
                  <a:lnTo>
                    <a:pt x="7157" y="55694"/>
                  </a:lnTo>
                  <a:lnTo>
                    <a:pt x="0" y="91185"/>
                  </a:lnTo>
                  <a:lnTo>
                    <a:pt x="0" y="455929"/>
                  </a:lnTo>
                  <a:lnTo>
                    <a:pt x="7157" y="491421"/>
                  </a:lnTo>
                  <a:lnTo>
                    <a:pt x="26685" y="520406"/>
                  </a:lnTo>
                  <a:lnTo>
                    <a:pt x="55667" y="539949"/>
                  </a:lnTo>
                  <a:lnTo>
                    <a:pt x="91186" y="547115"/>
                  </a:lnTo>
                  <a:lnTo>
                    <a:pt x="1133348" y="547115"/>
                  </a:lnTo>
                  <a:lnTo>
                    <a:pt x="1168866" y="539949"/>
                  </a:lnTo>
                  <a:lnTo>
                    <a:pt x="1197848" y="520406"/>
                  </a:lnTo>
                  <a:lnTo>
                    <a:pt x="1217376" y="491421"/>
                  </a:lnTo>
                  <a:lnTo>
                    <a:pt x="1224534" y="455929"/>
                  </a:lnTo>
                  <a:lnTo>
                    <a:pt x="1224534" y="91185"/>
                  </a:lnTo>
                  <a:lnTo>
                    <a:pt x="1217376" y="55694"/>
                  </a:lnTo>
                  <a:lnTo>
                    <a:pt x="1197848" y="26709"/>
                  </a:lnTo>
                  <a:lnTo>
                    <a:pt x="1168866" y="7166"/>
                  </a:lnTo>
                  <a:lnTo>
                    <a:pt x="1133348" y="0"/>
                  </a:lnTo>
                  <a:close/>
                </a:path>
              </a:pathLst>
            </a:custGeom>
            <a:solidFill>
              <a:srgbClr val="539E3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1980056" y="4185284"/>
              <a:ext cx="1224915" cy="547370"/>
            </a:xfrm>
            <a:custGeom>
              <a:rect b="b" l="l" r="r" t="t"/>
              <a:pathLst>
                <a:path extrusionOk="0" h="547370" w="1224914">
                  <a:moveTo>
                    <a:pt x="0" y="91185"/>
                  </a:moveTo>
                  <a:lnTo>
                    <a:pt x="7157" y="55694"/>
                  </a:lnTo>
                  <a:lnTo>
                    <a:pt x="26685" y="26709"/>
                  </a:lnTo>
                  <a:lnTo>
                    <a:pt x="55667" y="7166"/>
                  </a:lnTo>
                  <a:lnTo>
                    <a:pt x="91186" y="0"/>
                  </a:lnTo>
                  <a:lnTo>
                    <a:pt x="1133348" y="0"/>
                  </a:lnTo>
                  <a:lnTo>
                    <a:pt x="1168866" y="7166"/>
                  </a:lnTo>
                  <a:lnTo>
                    <a:pt x="1197848" y="26709"/>
                  </a:lnTo>
                  <a:lnTo>
                    <a:pt x="1217376" y="55694"/>
                  </a:lnTo>
                  <a:lnTo>
                    <a:pt x="1224534" y="91185"/>
                  </a:lnTo>
                  <a:lnTo>
                    <a:pt x="1224534" y="455929"/>
                  </a:lnTo>
                  <a:lnTo>
                    <a:pt x="1217376" y="491421"/>
                  </a:lnTo>
                  <a:lnTo>
                    <a:pt x="1197848" y="520406"/>
                  </a:lnTo>
                  <a:lnTo>
                    <a:pt x="1168866" y="539949"/>
                  </a:lnTo>
                  <a:lnTo>
                    <a:pt x="1133348" y="547115"/>
                  </a:lnTo>
                  <a:lnTo>
                    <a:pt x="91186" y="547115"/>
                  </a:lnTo>
                  <a:lnTo>
                    <a:pt x="55667" y="539949"/>
                  </a:lnTo>
                  <a:lnTo>
                    <a:pt x="26685" y="520406"/>
                  </a:lnTo>
                  <a:lnTo>
                    <a:pt x="7157" y="491421"/>
                  </a:lnTo>
                  <a:lnTo>
                    <a:pt x="0" y="455929"/>
                  </a:lnTo>
                  <a:lnTo>
                    <a:pt x="0" y="91185"/>
                  </a:lnTo>
                  <a:close/>
                </a:path>
              </a:pathLst>
            </a:custGeom>
            <a:noFill/>
            <a:ln cap="flat" cmpd="sng" w="19050">
              <a:solidFill>
                <a:srgbClr val="3A73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2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3" name="Google Shape;723;p47"/>
          <p:cNvSpPr txBox="1"/>
          <p:nvPr/>
        </p:nvSpPr>
        <p:spPr>
          <a:xfrm>
            <a:off x="4646110" y="4696387"/>
            <a:ext cx="1381734" cy="100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5600">
            <a:spAutoFit/>
          </a:bodyPr>
          <a:lstStyle/>
          <a:p>
            <a:pPr indent="0" lvl="0" marL="150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RDD: inferr</a:t>
            </a:r>
            <a:endParaRPr sz="212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71683" lvl="0" marL="299452" marR="92312" rtl="0" algn="l">
              <a:spcBef>
                <a:spcPts val="686"/>
              </a:spcBef>
              <a:spcAft>
                <a:spcPts val="0"/>
              </a:spcAft>
              <a:buNone/>
            </a:pPr>
            <a:r>
              <a:rPr b="1" lang="es-ES" sz="1418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['I:  i11','E.]</a:t>
            </a:r>
            <a:endParaRPr sz="1418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4" name="Google Shape;724;p47"/>
          <p:cNvSpPr txBox="1"/>
          <p:nvPr/>
        </p:nvSpPr>
        <p:spPr>
          <a:xfrm>
            <a:off x="2457250" y="5256585"/>
            <a:ext cx="1232377" cy="1000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5600">
            <a:spAutoFit/>
          </a:bodyPr>
          <a:lstStyle/>
          <a:p>
            <a:pPr indent="0" lvl="0" marL="1501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2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RDD: errs</a:t>
            </a:r>
            <a:endParaRPr/>
          </a:p>
          <a:p>
            <a:pPr indent="271683" lvl="0" marL="189878" marR="54036" rtl="0" algn="l">
              <a:spcBef>
                <a:spcPts val="686"/>
              </a:spcBef>
              <a:spcAft>
                <a:spcPts val="0"/>
              </a:spcAft>
              <a:buNone/>
            </a:pPr>
            <a:r>
              <a:rPr b="1" lang="es-ES" sz="1418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['E:  e12',...]</a:t>
            </a:r>
            <a:endParaRPr sz="1418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5" name="Google Shape;725;p47"/>
          <p:cNvSpPr/>
          <p:nvPr/>
        </p:nvSpPr>
        <p:spPr>
          <a:xfrm>
            <a:off x="62252" y="192381"/>
            <a:ext cx="995011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Transformación “union()”: ejemplo de uso sencillo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8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731" name="Google Shape;731;p48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8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48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4" name="Google Shape;734;p48"/>
          <p:cNvSpPr txBox="1"/>
          <p:nvPr/>
        </p:nvSpPr>
        <p:spPr>
          <a:xfrm>
            <a:off x="188876" y="1221402"/>
            <a:ext cx="10450012" cy="5471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8255" lvl="0" marL="39326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Spark “construye” o “planifica” sus operaciones (p. ejplo. sobre RDDs o Dataframes) como un grafo acíclico dirigido (DAG). </a:t>
            </a:r>
            <a:endParaRPr/>
          </a:p>
          <a:p>
            <a:pPr indent="-378255" lvl="0" marL="393265" marR="0" rtl="0" algn="l">
              <a:lnSpc>
                <a:spcPct val="150000"/>
              </a:lnSpc>
              <a:spcBef>
                <a:spcPts val="1241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 planificador DAG y el optimizador de consultas construyen un grafo computacional eficiente, que se puede descomponer en tareas que se ejecutan en paralelo entre los workers del clúster.</a:t>
            </a:r>
            <a:endParaRPr/>
          </a:p>
          <a:p>
            <a:pPr indent="-378255" lvl="0" marL="393265" marR="0" rtl="0" algn="l">
              <a:lnSpc>
                <a:spcPct val="150000"/>
              </a:lnSpc>
              <a:spcBef>
                <a:spcPts val="1241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Podemos utilizar las APIs para escribir una aplicación Spark (Java, R, Scala, SQL o Python) y Spark la convierte en el mismo DAG. </a:t>
            </a:r>
            <a:endParaRPr/>
          </a:p>
          <a:p>
            <a:pPr indent="-378255" lvl="0" marL="393265" marR="0" rtl="0" algn="l">
              <a:lnSpc>
                <a:spcPct val="150000"/>
              </a:lnSpc>
              <a:spcBef>
                <a:spcPts val="1241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código se ejecuta en los nodos workers del clúster (llevamos el programa a los datos, inversa clásico)</a:t>
            </a:r>
            <a:endParaRPr/>
          </a:p>
        </p:txBody>
      </p:sp>
      <p:sp>
        <p:nvSpPr>
          <p:cNvPr id="735" name="Google Shape;735;p48"/>
          <p:cNvSpPr/>
          <p:nvPr/>
        </p:nvSpPr>
        <p:spPr>
          <a:xfrm>
            <a:off x="62252" y="192381"/>
            <a:ext cx="807790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Concepto de DAG (Direct Acyclic Graph)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9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741" name="Google Shape;741;p49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49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49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4" name="Google Shape;744;p49"/>
          <p:cNvSpPr txBox="1"/>
          <p:nvPr/>
        </p:nvSpPr>
        <p:spPr>
          <a:xfrm>
            <a:off x="188876" y="1015980"/>
            <a:ext cx="10450012" cy="2985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8255" lvl="0" marL="393265" marR="0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b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Job: </a:t>
            </a: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 computación (operación) paralela que consiste en múltiples tareas que se generan en respuesta a una acción de Spark (por ejemplo, count(), collect()).</a:t>
            </a:r>
            <a:endParaRPr/>
          </a:p>
          <a:p>
            <a:pPr indent="-378255" lvl="0" marL="393265" marR="0" rtl="0" algn="l">
              <a:spcBef>
                <a:spcPts val="1241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b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Stage: </a:t>
            </a: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 trabajo (Job) se divide en conjuntos más pequeños de tareas llamadas fases (stages ) que dependen unas de otras.</a:t>
            </a:r>
            <a:endParaRPr/>
          </a:p>
          <a:p>
            <a:pPr indent="-378255" lvl="0" marL="393265" marR="0" rtl="0" algn="l">
              <a:spcBef>
                <a:spcPts val="1241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b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Task: </a:t>
            </a: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Unidad más sencilla de trabajo o ejecución que se enviará a un executor de Spark.</a:t>
            </a:r>
            <a:endParaRPr/>
          </a:p>
        </p:txBody>
      </p:sp>
      <p:pic>
        <p:nvPicPr>
          <p:cNvPr id="745" name="Google Shape;74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380" y="4406900"/>
            <a:ext cx="9215502" cy="261578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49"/>
          <p:cNvSpPr/>
          <p:nvPr/>
        </p:nvSpPr>
        <p:spPr>
          <a:xfrm>
            <a:off x="62252" y="192381"/>
            <a:ext cx="56296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SPARK: Jobs, Stages, Task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159" name="Google Shape;159;p5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5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188876" y="1182642"/>
            <a:ext cx="10450012" cy="2985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8255" lvl="0" marL="393265" marR="0" rtl="0" algn="just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Apache Spark: motor de código abierto desarrollado específicamente para el procesamiento distribuido (clúster) de datos a gran escala, ya sea utilizando arquitecturas on premise (servidores propios, datacenters) o la nube (CLOUD)</a:t>
            </a:r>
            <a:endParaRPr/>
          </a:p>
          <a:p>
            <a:pPr indent="-378255" lvl="0" marL="393265" marR="0" rtl="0" algn="just">
              <a:spcBef>
                <a:spcPts val="1241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Spark proporciona almacenamiento en memoria para los cálculos intermedios, lo que lo hace mucho más rápido</a:t>
            </a:r>
            <a:endParaRPr/>
          </a:p>
          <a:p>
            <a:pPr indent="-378255" lvl="0" marL="393265" marR="0" rtl="0" algn="just">
              <a:spcBef>
                <a:spcPts val="1241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Incorpora APIs varios lenguajes: Scala, Python, SQL,  Java, R</a:t>
            </a:r>
            <a:endParaRPr/>
          </a:p>
        </p:txBody>
      </p:sp>
      <p:grpSp>
        <p:nvGrpSpPr>
          <p:cNvPr id="162" name="Google Shape;162;p5"/>
          <p:cNvGrpSpPr/>
          <p:nvPr/>
        </p:nvGrpSpPr>
        <p:grpSpPr>
          <a:xfrm>
            <a:off x="1910535" y="4606721"/>
            <a:ext cx="6072230" cy="2828946"/>
            <a:chOff x="1903388" y="4516442"/>
            <a:chExt cx="6072230" cy="2828946"/>
          </a:xfrm>
        </p:grpSpPr>
        <p:pic>
          <p:nvPicPr>
            <p:cNvPr descr="What is Spark - A Comparison Between Spark vs. Hadoop" id="163" name="Google Shape;163;p5"/>
            <p:cNvPicPr preferRelativeResize="0"/>
            <p:nvPr/>
          </p:nvPicPr>
          <p:blipFill rotWithShape="1">
            <a:blip r:embed="rId3">
              <a:alphaModFix/>
            </a:blip>
            <a:srcRect b="0" l="7071" r="7071" t="0"/>
            <a:stretch/>
          </p:blipFill>
          <p:spPr>
            <a:xfrm>
              <a:off x="1903388" y="4516442"/>
              <a:ext cx="6072230" cy="28289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5"/>
            <p:cNvSpPr/>
            <p:nvPr/>
          </p:nvSpPr>
          <p:spPr>
            <a:xfrm>
              <a:off x="7618428" y="4571361"/>
              <a:ext cx="357190" cy="46166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F489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5"/>
          <p:cNvSpPr/>
          <p:nvPr/>
        </p:nvSpPr>
        <p:spPr>
          <a:xfrm>
            <a:off x="-140766" y="129084"/>
            <a:ext cx="45380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Qué es SPARK</a:t>
            </a:r>
            <a:endParaRPr b="1" sz="40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0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752" name="Google Shape;752;p50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0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50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5" name="Google Shape;75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1623" y="1163309"/>
            <a:ext cx="7328027" cy="5986791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0"/>
          <p:cNvSpPr/>
          <p:nvPr/>
        </p:nvSpPr>
        <p:spPr>
          <a:xfrm>
            <a:off x="62252" y="192381"/>
            <a:ext cx="807790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Ejemplo DAG (operaciones clave-valor)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773" y="0"/>
            <a:ext cx="10814473" cy="77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171" name="Google Shape;171;p6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6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6"/>
          <p:cNvSpPr txBox="1"/>
          <p:nvPr/>
        </p:nvSpPr>
        <p:spPr>
          <a:xfrm>
            <a:off x="178228" y="1434538"/>
            <a:ext cx="1045001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8255" lvl="0" marL="393265" marR="0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 funcionalidad incorporada y unificada: machine learning (MLlib), SQL para consultas interactivas (Spark SQL), procesamiento tanto en “batch” (por lotes) como “streaming” (en tiempo real).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752" y="3492500"/>
            <a:ext cx="10142965" cy="3333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6"/>
          <p:cNvSpPr/>
          <p:nvPr/>
        </p:nvSpPr>
        <p:spPr>
          <a:xfrm>
            <a:off x="-141785" y="194166"/>
            <a:ext cx="45380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Qué es SPARK</a:t>
            </a:r>
            <a:endParaRPr b="1" sz="40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182" name="Google Shape;182;p7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7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Observatorio BI &amp; Analytics: Despliegue de Aplicaciones Spark" id="185" name="Google Shape;18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4793" y="3949700"/>
            <a:ext cx="7358114" cy="343378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 txBox="1"/>
          <p:nvPr/>
        </p:nvSpPr>
        <p:spPr>
          <a:xfrm>
            <a:off x="211335" y="934978"/>
            <a:ext cx="10618824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8255" lvl="0" marL="39326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208"/>
              <a:buFont typeface="Noto Sans Symbols"/>
              <a:buChar char="⮚"/>
            </a:pPr>
            <a:r>
              <a:rPr b="0" i="0" lang="es-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Existe un nodo “maestro” </a:t>
            </a:r>
            <a:r>
              <a:rPr lang="es-E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(DRIVER NODE) que es donde se ejecuta nuestro código (DRIVER PROGRAM), en el que corre el proceso “DRIVER PROCESS” (se le suele llamar también sólo Driver, controlador). </a:t>
            </a:r>
            <a:r>
              <a:rPr b="0" i="0" lang="es-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Driver crea la sesión (“SparkSession” y en su caso “SparkContext”) , hace petición de los recursos necesarios al clúster.</a:t>
            </a:r>
            <a:endParaRPr/>
          </a:p>
          <a:p>
            <a:pPr indent="-378255" lvl="0" marL="393265" marR="0" rtl="0" algn="just">
              <a:lnSpc>
                <a:spcPct val="100000"/>
              </a:lnSpc>
              <a:spcBef>
                <a:spcPts val="1241"/>
              </a:spcBef>
              <a:spcAft>
                <a:spcPts val="0"/>
              </a:spcAft>
              <a:buClr>
                <a:srgbClr val="89B833"/>
              </a:buClr>
              <a:buSzPts val="1208"/>
              <a:buFont typeface="Noto Sans Symbols"/>
              <a:buChar char="⮚"/>
            </a:pPr>
            <a:r>
              <a:rPr b="0" i="0" lang="es-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clúster manager (gestor de recursos) maneja y asigna recursos del clúster. Coordina las diferentes etapas del trabajo. Spark admite varios (YARN, Mesos…)</a:t>
            </a:r>
            <a:endParaRPr/>
          </a:p>
          <a:p>
            <a:pPr indent="-378255" lvl="0" marL="393265" marR="0" rtl="0" algn="just">
              <a:spcBef>
                <a:spcPts val="1241"/>
              </a:spcBef>
              <a:spcAft>
                <a:spcPts val="0"/>
              </a:spcAft>
              <a:buClr>
                <a:srgbClr val="89B833"/>
              </a:buClr>
              <a:buSzPts val="1208"/>
              <a:buFont typeface="Noto Sans Symbols"/>
              <a:buChar char="⮚"/>
            </a:pPr>
            <a:r>
              <a:rPr b="0" i="0" lang="es-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nodos “esclavos” o WORKERS son donde se encuentran repartidos los datos y se </a:t>
            </a:r>
            <a:r>
              <a:rPr lang="es-E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llevan a cabo las operaciones con ellos (unidad mínima tareas, Task) </a:t>
            </a:r>
            <a:r>
              <a:rPr b="0" i="0" lang="es-E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los procesos EXECUTOR.</a:t>
            </a:r>
            <a:endParaRPr/>
          </a:p>
        </p:txBody>
      </p:sp>
      <p:sp>
        <p:nvSpPr>
          <p:cNvPr id="187" name="Google Shape;187;p7"/>
          <p:cNvSpPr/>
          <p:nvPr/>
        </p:nvSpPr>
        <p:spPr>
          <a:xfrm>
            <a:off x="-284782" y="40347"/>
            <a:ext cx="79241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SPARK: funcionamiento interno</a:t>
            </a:r>
            <a:endParaRPr b="1" sz="36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" name="Google Shape;19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7636" y="3159120"/>
            <a:ext cx="7419975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"/>
          <p:cNvSpPr txBox="1"/>
          <p:nvPr/>
        </p:nvSpPr>
        <p:spPr>
          <a:xfrm>
            <a:off x="260314" y="1130300"/>
            <a:ext cx="10547386" cy="1685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8255" lvl="0" marL="39326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Spark admite varios gestores de recursos, entre ellos un gestor de recursos autónomo integrado (Standalone Sheduler), Apache Hadoop YARN y Apache Mesos.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75258" y="141278"/>
            <a:ext cx="546969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Gestores de recursos</a:t>
            </a:r>
            <a:endParaRPr b="1" sz="40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s-ES"/>
            </a:br>
            <a:endParaRPr/>
          </a:p>
        </p:txBody>
      </p:sp>
      <p:sp>
        <p:nvSpPr>
          <p:cNvPr id="204" name="Google Shape;204;p9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"/>
          <p:cNvSpPr txBox="1"/>
          <p:nvPr/>
        </p:nvSpPr>
        <p:spPr>
          <a:xfrm>
            <a:off x="10280650" y="7089775"/>
            <a:ext cx="4201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s-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2127250" y="-3175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0F48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7" name="Google Shape;207;p9"/>
          <p:cNvGrpSpPr/>
          <p:nvPr/>
        </p:nvGrpSpPr>
        <p:grpSpPr>
          <a:xfrm>
            <a:off x="5036804" y="1335751"/>
            <a:ext cx="5453911" cy="5181669"/>
            <a:chOff x="2541588" y="1154113"/>
            <a:chExt cx="5724525" cy="5438775"/>
          </a:xfrm>
        </p:grpSpPr>
        <p:pic>
          <p:nvPicPr>
            <p:cNvPr id="208" name="Google Shape;208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41588" y="1154113"/>
              <a:ext cx="5724525" cy="5438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9"/>
            <p:cNvSpPr txBox="1"/>
            <p:nvPr/>
          </p:nvSpPr>
          <p:spPr>
            <a:xfrm>
              <a:off x="2974958" y="1297661"/>
              <a:ext cx="785818" cy="28982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800">
                  <a:solidFill>
                    <a:srgbClr val="06112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RDD</a:t>
              </a:r>
              <a:endParaRPr/>
            </a:p>
          </p:txBody>
        </p:sp>
      </p:grpSp>
      <p:sp>
        <p:nvSpPr>
          <p:cNvPr id="210" name="Google Shape;210;p9"/>
          <p:cNvSpPr txBox="1"/>
          <p:nvPr/>
        </p:nvSpPr>
        <p:spPr>
          <a:xfrm>
            <a:off x="260314" y="1587484"/>
            <a:ext cx="4429156" cy="4678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8255" lvl="0" marL="393265" marR="0" rtl="0" algn="l">
              <a:spcBef>
                <a:spcPts val="0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datos se dividen en particiones que se distribuyen en memoria de distintos nodos (</a:t>
            </a:r>
            <a:r>
              <a:rPr b="1"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nodos workers)</a:t>
            </a:r>
            <a:endParaRPr/>
          </a:p>
          <a:p>
            <a:pPr indent="-378255" lvl="0" marL="393265" marR="0" rtl="0" algn="l">
              <a:spcBef>
                <a:spcPts val="1241"/>
              </a:spcBef>
              <a:spcAft>
                <a:spcPts val="0"/>
              </a:spcAft>
              <a:buClr>
                <a:srgbClr val="89B833"/>
              </a:buClr>
              <a:buSzPts val="1450"/>
              <a:buFont typeface="Noto Sans Symbols"/>
              <a:buChar char="⮚"/>
            </a:pPr>
            <a:r>
              <a:rPr lang="es-E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Aunque esto no siempre es posible, a cada ejecutor de Spark se le adjudica preferentemente una tarea que requiera leer la partición más cercana a él en la red.</a:t>
            </a:r>
            <a:endParaRPr/>
          </a:p>
        </p:txBody>
      </p:sp>
      <p:sp>
        <p:nvSpPr>
          <p:cNvPr id="211" name="Google Shape;211;p9"/>
          <p:cNvSpPr/>
          <p:nvPr/>
        </p:nvSpPr>
        <p:spPr>
          <a:xfrm>
            <a:off x="31360" y="194128"/>
            <a:ext cx="96461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600">
                <a:solidFill>
                  <a:srgbClr val="BDD1F9"/>
                </a:solidFill>
                <a:latin typeface="Arial"/>
                <a:ea typeface="Arial"/>
                <a:cs typeface="Arial"/>
                <a:sym typeface="Arial"/>
              </a:rPr>
              <a:t>PARTICIONES DATOS (sistema distribuido)</a:t>
            </a:r>
            <a:endParaRPr b="1" sz="3600">
              <a:solidFill>
                <a:srgbClr val="BDD1F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143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2021-05-28T10:18:10Z</dcterms:created>
  <dc:creator>Eduardo 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2021-05-28T00:00:00Z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2021-05-28T00:00:00Z</vt:filetime>
  </property>
  <property fmtid="{D5CDD505-2E9C-101B-9397-08002B2CF9AE}" pid="5" name="ContentTypeId">
    <vt:lpwstr>0x010100A48F8B34F038034C9212CF433E252545</vt:lpwstr>
  </property>
</Properties>
</file>